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7" r:id="rId1"/>
  </p:sldMasterIdLst>
  <p:sldIdLst>
    <p:sldId id="256" r:id="rId2"/>
    <p:sldId id="285" r:id="rId3"/>
    <p:sldId id="301" r:id="rId4"/>
    <p:sldId id="303" r:id="rId5"/>
    <p:sldId id="304" r:id="rId6"/>
    <p:sldId id="296" r:id="rId7"/>
    <p:sldId id="305" r:id="rId8"/>
    <p:sldId id="302" r:id="rId9"/>
    <p:sldId id="306" r:id="rId10"/>
    <p:sldId id="307" r:id="rId11"/>
    <p:sldId id="308" r:id="rId12"/>
    <p:sldId id="309" r:id="rId13"/>
    <p:sldId id="310" r:id="rId14"/>
    <p:sldId id="311" r:id="rId15"/>
    <p:sldId id="28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24C195-77B4-4201-8ED6-11636DFA84D6}" type="doc">
      <dgm:prSet loTypeId="urn:microsoft.com/office/officeart/2005/8/layout/hierarchy3" loCatId="hierarchy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C2509-C08A-4493-A292-785122F55AE0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pPr rtl="0"/>
          <a:r>
            <a:rPr lang="en-US" b="1" i="1" u="sng" dirty="0">
              <a:solidFill>
                <a:schemeClr val="accent3">
                  <a:lumMod val="60000"/>
                  <a:lumOff val="40000"/>
                </a:schemeClr>
              </a:solidFill>
              <a:latin typeface="Lucida Calligraphy" panose="03010101010101010101" pitchFamily="66" charset="0"/>
            </a:rPr>
            <a:t>THANK YOU</a:t>
          </a:r>
          <a:endParaRPr lang="en-US" dirty="0">
            <a:solidFill>
              <a:schemeClr val="accent3">
                <a:lumMod val="60000"/>
                <a:lumOff val="40000"/>
              </a:schemeClr>
            </a:solidFill>
            <a:latin typeface="Lucida Calligraphy" panose="03010101010101010101" pitchFamily="66" charset="0"/>
          </a:endParaRPr>
        </a:p>
      </dgm:t>
    </dgm:pt>
    <dgm:pt modelId="{32663FDB-DBA3-431A-A268-51059AC90F49}" type="parTrans" cxnId="{E7B2BE8C-9D3F-4269-AFCB-60C891FDB247}">
      <dgm:prSet/>
      <dgm:spPr/>
      <dgm:t>
        <a:bodyPr/>
        <a:lstStyle/>
        <a:p>
          <a:endParaRPr lang="en-US"/>
        </a:p>
      </dgm:t>
    </dgm:pt>
    <dgm:pt modelId="{BFE3857E-33FC-4E57-89A5-F7D2812ACE66}" type="sibTrans" cxnId="{E7B2BE8C-9D3F-4269-AFCB-60C891FDB247}">
      <dgm:prSet/>
      <dgm:spPr/>
      <dgm:t>
        <a:bodyPr/>
        <a:lstStyle/>
        <a:p>
          <a:endParaRPr lang="en-US"/>
        </a:p>
      </dgm:t>
    </dgm:pt>
    <dgm:pt modelId="{3FF0C8DC-47E5-4634-935A-AD4D34924A9D}" type="pres">
      <dgm:prSet presAssocID="{8D24C195-77B4-4201-8ED6-11636DFA84D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341150F-D435-4CB5-9ED0-AFF7997E8816}" type="pres">
      <dgm:prSet presAssocID="{57AC2509-C08A-4493-A292-785122F55AE0}" presName="root" presStyleCnt="0"/>
      <dgm:spPr/>
    </dgm:pt>
    <dgm:pt modelId="{28666CC2-B011-4D5D-8CED-395CA0153813}" type="pres">
      <dgm:prSet presAssocID="{57AC2509-C08A-4493-A292-785122F55AE0}" presName="rootComposite" presStyleCnt="0"/>
      <dgm:spPr/>
    </dgm:pt>
    <dgm:pt modelId="{3F13AF91-2B06-465F-8464-E5EA6DAF7DE0}" type="pres">
      <dgm:prSet presAssocID="{57AC2509-C08A-4493-A292-785122F55AE0}" presName="rootText" presStyleLbl="node1" presStyleIdx="0" presStyleCnt="1"/>
      <dgm:spPr/>
    </dgm:pt>
    <dgm:pt modelId="{BB9D30FF-1C26-4E4B-853E-C5026A72117B}" type="pres">
      <dgm:prSet presAssocID="{57AC2509-C08A-4493-A292-785122F55AE0}" presName="rootConnector" presStyleLbl="node1" presStyleIdx="0" presStyleCnt="1"/>
      <dgm:spPr/>
    </dgm:pt>
    <dgm:pt modelId="{92A74B77-BFFD-4F09-8029-08593F94FD84}" type="pres">
      <dgm:prSet presAssocID="{57AC2509-C08A-4493-A292-785122F55AE0}" presName="childShape" presStyleCnt="0"/>
      <dgm:spPr/>
    </dgm:pt>
  </dgm:ptLst>
  <dgm:cxnLst>
    <dgm:cxn modelId="{143CEA5E-902B-44E0-812A-91C5801AA87D}" type="presOf" srcId="{57AC2509-C08A-4493-A292-785122F55AE0}" destId="{BB9D30FF-1C26-4E4B-853E-C5026A72117B}" srcOrd="1" destOrd="0" presId="urn:microsoft.com/office/officeart/2005/8/layout/hierarchy3"/>
    <dgm:cxn modelId="{E7B2BE8C-9D3F-4269-AFCB-60C891FDB247}" srcId="{8D24C195-77B4-4201-8ED6-11636DFA84D6}" destId="{57AC2509-C08A-4493-A292-785122F55AE0}" srcOrd="0" destOrd="0" parTransId="{32663FDB-DBA3-431A-A268-51059AC90F49}" sibTransId="{BFE3857E-33FC-4E57-89A5-F7D2812ACE66}"/>
    <dgm:cxn modelId="{8DF6E6F0-3207-42B9-BBAB-C297E8202318}" type="presOf" srcId="{8D24C195-77B4-4201-8ED6-11636DFA84D6}" destId="{3FF0C8DC-47E5-4634-935A-AD4D34924A9D}" srcOrd="0" destOrd="0" presId="urn:microsoft.com/office/officeart/2005/8/layout/hierarchy3"/>
    <dgm:cxn modelId="{9163CEFF-4D5F-4391-9DD3-BBB729D7187E}" type="presOf" srcId="{57AC2509-C08A-4493-A292-785122F55AE0}" destId="{3F13AF91-2B06-465F-8464-E5EA6DAF7DE0}" srcOrd="0" destOrd="0" presId="urn:microsoft.com/office/officeart/2005/8/layout/hierarchy3"/>
    <dgm:cxn modelId="{346A2125-9F9A-40BC-85D7-ACD596A783E5}" type="presParOf" srcId="{3FF0C8DC-47E5-4634-935A-AD4D34924A9D}" destId="{0341150F-D435-4CB5-9ED0-AFF7997E8816}" srcOrd="0" destOrd="0" presId="urn:microsoft.com/office/officeart/2005/8/layout/hierarchy3"/>
    <dgm:cxn modelId="{5890577A-9865-4960-B46A-D9E5C1030BD1}" type="presParOf" srcId="{0341150F-D435-4CB5-9ED0-AFF7997E8816}" destId="{28666CC2-B011-4D5D-8CED-395CA0153813}" srcOrd="0" destOrd="0" presId="urn:microsoft.com/office/officeart/2005/8/layout/hierarchy3"/>
    <dgm:cxn modelId="{EBFD1ACE-EA84-40E4-ABE5-E69EE73425EE}" type="presParOf" srcId="{28666CC2-B011-4D5D-8CED-395CA0153813}" destId="{3F13AF91-2B06-465F-8464-E5EA6DAF7DE0}" srcOrd="0" destOrd="0" presId="urn:microsoft.com/office/officeart/2005/8/layout/hierarchy3"/>
    <dgm:cxn modelId="{F267A3F5-DBA4-4639-A834-0E4270609B6F}" type="presParOf" srcId="{28666CC2-B011-4D5D-8CED-395CA0153813}" destId="{BB9D30FF-1C26-4E4B-853E-C5026A72117B}" srcOrd="1" destOrd="0" presId="urn:microsoft.com/office/officeart/2005/8/layout/hierarchy3"/>
    <dgm:cxn modelId="{FF3C337D-408C-44B3-92C7-B6D961E286F0}" type="presParOf" srcId="{0341150F-D435-4CB5-9ED0-AFF7997E8816}" destId="{92A74B77-BFFD-4F09-8029-08593F94FD8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3AF91-2B06-465F-8464-E5EA6DAF7DE0}">
      <dsp:nvSpPr>
        <dsp:cNvPr id="0" name=""/>
        <dsp:cNvSpPr/>
      </dsp:nvSpPr>
      <dsp:spPr>
        <a:xfrm>
          <a:off x="443175" y="831"/>
          <a:ext cx="9427543" cy="471377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i="1" u="sng" kern="1200" dirty="0">
              <a:solidFill>
                <a:schemeClr val="accent3">
                  <a:lumMod val="60000"/>
                  <a:lumOff val="40000"/>
                </a:schemeClr>
              </a:solidFill>
              <a:latin typeface="Lucida Calligraphy" panose="03010101010101010101" pitchFamily="66" charset="0"/>
            </a:rPr>
            <a:t>THANK YOU</a:t>
          </a:r>
          <a:endParaRPr lang="en-US" sz="6500" kern="1200" dirty="0">
            <a:solidFill>
              <a:schemeClr val="accent3">
                <a:lumMod val="60000"/>
                <a:lumOff val="40000"/>
              </a:schemeClr>
            </a:solidFill>
            <a:latin typeface="Lucida Calligraphy" panose="03010101010101010101" pitchFamily="66" charset="0"/>
          </a:endParaRPr>
        </a:p>
      </dsp:txBody>
      <dsp:txXfrm>
        <a:off x="581237" y="138893"/>
        <a:ext cx="9151419" cy="4437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88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5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27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1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56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6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0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3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1EAACC7-3B3F-47D1-959A-EF58926E955E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1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emf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.jpeg"/><Relationship Id="rId2" Type="http://schemas.openxmlformats.org/officeDocument/2006/relationships/image" Target="../media/image2.emf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emf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22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10" Type="http://schemas.openxmlformats.org/officeDocument/2006/relationships/image" Target="../media/image1.jpeg"/><Relationship Id="rId4" Type="http://schemas.openxmlformats.org/officeDocument/2006/relationships/image" Target="../media/image39.jp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5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1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.jpe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C1D3-C30D-4B18-82C2-05903D91F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167" y="2926079"/>
            <a:ext cx="9326879" cy="744583"/>
          </a:xfrm>
        </p:spPr>
        <p:txBody>
          <a:bodyPr>
            <a:normAutofit/>
          </a:bodyPr>
          <a:lstStyle/>
          <a:p>
            <a:pPr algn="l"/>
            <a:r>
              <a:rPr lang="en-US" sz="3800" dirty="0">
                <a:solidFill>
                  <a:srgbClr val="002060"/>
                </a:solidFill>
                <a:latin typeface="Engravers MT" panose="02090707080505020304" pitchFamily="18" charset="0"/>
              </a:rPr>
              <a:t>ELV SYSTEMS AND DEVICES</a:t>
            </a:r>
            <a:endParaRPr lang="en-US" sz="3800" b="1" dirty="0">
              <a:solidFill>
                <a:srgbClr val="002060"/>
              </a:solidFill>
              <a:latin typeface="Engravers MT" panose="02090707080505020304" pitchFamily="18" charset="0"/>
            </a:endParaRPr>
          </a:p>
        </p:txBody>
      </p:sp>
      <p:sp>
        <p:nvSpPr>
          <p:cNvPr id="8" name="AutoShape 2" descr="data:image/jpeg;base64,/9j/4AAQSkZJRgABAQAAAQABAAD/2wCEAAkGBwgHBgkIBwgKCgkLDRYPDQwMDRsUFRAWIB0iIiAdHx8kKDQsJCYxJx8fLT0tMTU3Ojo6Iys/RD84QzQ5OjcBCgoKDQwNGg8PGjclHyU3Nzc3Nzc3Nzc3Nzc3Nzc3Nzc3Nzc3Nzc3Nzc3Nzc3Nzc3Nzc3Nzc3Nzc3Nzc3Nzc3N//AABEIACoAlwMBEQACEQEDEQH/xAAbAAEAAgMBAQAAAAAAAAAAAAAAAgMBBAUGB//EADEQAAEDAwMBBgUEAwEAAAAAAAECAwQABRESITETBhRBUWFxIjKBkbEVNFJzI3SzJf/EABkBAQEBAQEBAAAAAAAAAAAAAAABAgMEBf/EACsRAAICAQMDAgQHAAAAAAAAAAABAhEDEiExBEFRE2FCgZHxIiMycaGx4f/aAAwDAQACEQMRAD8A+4VCigFAKAUAoBQCgIoWlaErQcpUMg+YoCVAKAUAoBQCgFAKAUAoBxzQDNAYBB4IPtQhnO+KFFAQLzYdDRWnqEFQTncgYz+R96WuCWuCdCigKIP7KP8A1J/FAcm5drbNbZi4kmSrrNjLiW2lL0e5ArDnFOjy5Osw45aZPc60OWxNitSorgcZdSFIWBjI+tb5PRGaklJcFLd0iuXVy2JWe9ttB1SdJwEnG+ePGpaujKyxc9Hc3M1TZnNAaVxukS2qjJluFKpLwZaCUlRUo+35qNpcmJ5YwrV3M3a5xbRBXNnLKGEEBSgkqxk4Gwo2krYy5Y4o6pcG2FApB86puxmgM0KaN6/Yp/2GP+qKxP8ASc8nH0/sXJSg7DSnAK3VDVpBKf8AGs5GeDtSfYT7HGtz8pqAERUqSliO2vKUtgKUUBWV5IOPDbHB38ucHKqRzi5JUux0bg66HYjzfTQ70HVJ1q+EK0pxk+Wa3Jvavc3NvZothyH1GQ04XeshAUlDyEhW+fFPwkZFVN7osW90aUWFDdiMy3lILHd194U5souEoJUo+BBR7jbyrCimrZiMYtKTIsSrh+nSJC39JisJWEKbGVnphR1e/pjxonLTdkUpaW/B6AV2O5RB/ZR/6k/ihT5/ex+lXa53Ww32K1I1EyoMggFRG5AB5z4e/NcZbNtM+Ln/ACsk8uKaT7pk497l3u5W6I9NVZYrsLrf4CEF1eoj4VHgbEgeh5pqcmlwaj1E804xb0pq/mSER+V2smNRbtIBRbEnvLRSVvYIxuBjnnFWrlz2LolLqGoy+HknbFdorjItDM2TPhtuxViQtDek6gpWM5GEqKdPrUjqdWXG+oySgpNrZ2c9HaC7qhQIapbpS5OeYckhaULUlGnSnWRgE6jv6VNTpI5LqcumMb7tX/puyJ95iOW+NJlEf+q0hJ6yHHC0rPwrKfrv4itNyVfudJ5csdKb+JfT3OReZUi6dlLjPn3R4SO9dP8AT9SQhAChgacZyOc+lYk7i22efNOWTBKcpb3x8zrPXC9T7xdWI0l1lyGQmO2l9ttCRjZSkqHxg8/WtXJtnd5c05zSdVxui5l+83rtBIhNXXubRgsvLUwQsJUUpPwHyJPPl71d26s6KWbLmcFKlSf2PdtJKGkIUorKUgFR5PrXU+mlSMPMtvtFp5tLjZ5SsZB8aNJ7MNJ7MpagRGVBTUZpCgcgpQBvgj8E/esqKRFFLhBUCIsIC4zRCEhKcoGyRwPb0quKY0rwWusNO46raV4BHxDOx5FGkWkRYisR9XQaQjVzpHNFFLgiilwVrt0Jb3WXFZU6TqKigZJ8/f1qaY3dEcIt3RcphpSXUqbSQ7s4CPn2xv8ATatUaosFAUQf2Uf+pP4oU15dltcx7rS7dFed/m4ylRP1IqNJ8nGWDFN3KKbJzLXAnNobmwo76G/kDjQUE+2eKNJ8mpYoT2krPMdp2UJlxrVY2UxpT3TbfdiNaXG45VjkJ+FO3mOBWJeEeLqV+JY8WzfjwUWC2xI/a11FmBaZhktyVdYuF/KB8wK9sKP8eQaRS1bGMGKMc79Phc+5tw2kO2J8yILfRcdQrpuRmg0pRc0lQA3Jx4nfiqktJ1gk8TtfwvJuxkWdMlyE1Zm22IjinA6Iw0JcSASRgfNvsedj6ZqUeKOkfS1aVHj27lcqPbn4YuT/AGejOuyXG04dS2VLCykAk7+Y+31o0uaJKONx1uCt14NuTDt1xuampdnjyFMITqfdbQrTkZA33NGk3ujcoY5zpxujFskxnX4z0aAjvL8Np155KEoKUKHwjnJ+U7b4xVVCEouSaW7SO4OKp6RQCgFAKAUAoBQCgIMthppDYJIQkJBPpQE6AUBx7x2dh3aQiQ87JYeSnQVxnigqTnOD5jc/esygpHny9NDK7dp+xtWm0wrRG7vb2EtIzlR5Uo+ZJ3NVRS2RvFhhiVQRNm2QGOp0YUdvqEFehoDUQcjPnvvVoqxwXCLEwoqZSpSY7QkKGlToQNRHqefAfalGtEbutyCbbBRHXGTDYDDh1LaDY0qPmR9B9qUZ9OFVWxehltsqKG0pKgASBjOOKGqSKe4Q9TCu6s6o4wyemMtjyT5cClE0R224NmhsiDVIKAUAoBQCgFAKAUAoBQCgFAKAUAoBQCgFAf/Z"/>
          <p:cNvSpPr>
            <a:spLocks noChangeAspect="1" noChangeArrowheads="1"/>
          </p:cNvSpPr>
          <p:nvPr/>
        </p:nvSpPr>
        <p:spPr bwMode="auto">
          <a:xfrm>
            <a:off x="691549" y="-113652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11503" y="320355"/>
            <a:ext cx="2990633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ELV PRODUCTS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661CB7-222B-4806-B5F5-C66784DBB4E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809" y="5907054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448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18856" y="238357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40F6728F-E365-75B0-DA7E-FE0340503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630444"/>
              </p:ext>
            </p:extLst>
          </p:nvPr>
        </p:nvGraphicFramePr>
        <p:xfrm>
          <a:off x="1697345" y="725557"/>
          <a:ext cx="8797309" cy="518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8431">
                  <a:extLst>
                    <a:ext uri="{9D8B030D-6E8A-4147-A177-3AD203B41FA5}">
                      <a16:colId xmlns:a16="http://schemas.microsoft.com/office/drawing/2014/main" val="2540190521"/>
                    </a:ext>
                  </a:extLst>
                </a:gridCol>
                <a:gridCol w="4038878">
                  <a:extLst>
                    <a:ext uri="{9D8B030D-6E8A-4147-A177-3AD203B41FA5}">
                      <a16:colId xmlns:a16="http://schemas.microsoft.com/office/drawing/2014/main" val="1762588969"/>
                    </a:ext>
                  </a:extLst>
                </a:gridCol>
              </a:tblGrid>
              <a:tr h="38877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PRODUCT/SYSTEM </a:t>
                      </a:r>
                      <a:endParaRPr lang="en-AE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</a:t>
                      </a:r>
                      <a:endParaRPr lang="en-AE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06644"/>
                  </a:ext>
                </a:extLst>
              </a:tr>
              <a:tr h="833643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CENTRAL BATTERY EMERGENCY&amp; EXIT LIGHTING SYSTEM </a:t>
                      </a:r>
                      <a:r>
                        <a:rPr lang="en-US" dirty="0"/>
                        <a:t>(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DCD CERTIFIED</a:t>
                      </a:r>
                      <a:r>
                        <a:rPr lang="en-US" dirty="0"/>
                        <a:t>)</a:t>
                      </a:r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29188"/>
                  </a:ext>
                </a:extLst>
              </a:tr>
              <a:tr h="763346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AE" b="1" dirty="0"/>
                        <a:t>LIGHTING CONTROL AND HOME AUTOMATION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061980"/>
                  </a:ext>
                </a:extLst>
              </a:tr>
              <a:tr h="26833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AE" b="1" dirty="0"/>
                        <a:t>MOTION DETECTORS &amp; LIGHT FITTINGS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113669"/>
                  </a:ext>
                </a:extLst>
              </a:tr>
              <a:tr h="775813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BUILDING MANAGEMENT SYSTEM</a:t>
                      </a:r>
                      <a:endParaRPr lang="en-A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267836"/>
                  </a:ext>
                </a:extLst>
              </a:tr>
              <a:tr h="775813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GUEST ROOM MANAGEMENT SOLUTION</a:t>
                      </a:r>
                      <a:endParaRPr lang="en-A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887843"/>
                  </a:ext>
                </a:extLst>
              </a:tr>
              <a:tr h="775813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FIRE ALARM SYSTEMS</a:t>
                      </a:r>
                      <a:endParaRPr lang="en-A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2289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8694130-A70F-4B81-05EC-5A76F768A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282" y="3185158"/>
            <a:ext cx="1159099" cy="2658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C61324-F4D2-8B34-2FA7-49EA04320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966" y="2368764"/>
            <a:ext cx="976600" cy="4221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3BFD2B-3771-93AA-3F66-E3E4CBE79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750" y="4643069"/>
            <a:ext cx="1261976" cy="3993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327D8FE-D7EF-80C9-D53C-C8EF0C510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766" y="4574306"/>
            <a:ext cx="521856" cy="509431"/>
          </a:xfrm>
          <a:prstGeom prst="rect">
            <a:avLst/>
          </a:prstGeom>
          <a:effectLst>
            <a:glow rad="127000">
              <a:schemeClr val="accent1">
                <a:alpha val="75000"/>
              </a:schemeClr>
            </a:glow>
          </a:effectLst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9F1EF09C-C7AE-4A39-5828-5489AE7B31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79076" y="2436975"/>
            <a:ext cx="981075" cy="2857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C7606AD-438A-8AFD-C33C-6CA46F1B0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6570" y="3042502"/>
            <a:ext cx="521856" cy="509431"/>
          </a:xfrm>
          <a:prstGeom prst="rect">
            <a:avLst/>
          </a:prstGeom>
          <a:effectLst>
            <a:glow rad="127000">
              <a:schemeClr val="accent1">
                <a:alpha val="75000"/>
              </a:schemeClr>
            </a:glow>
          </a:effectLst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6997306-46B4-6019-155D-3003FE2166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79075" y="4699850"/>
            <a:ext cx="981075" cy="2857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2F0503-3D40-B9BD-2D52-BFCD3808B6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5574" y="2194087"/>
            <a:ext cx="617469" cy="2944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41EB723-BB34-02FA-8E53-744D22BCAE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6008" y="2606440"/>
            <a:ext cx="976600" cy="28337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C454505-FEA6-BF78-7696-3F0E295266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5991" y="3759278"/>
            <a:ext cx="1174098" cy="51604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736E22-A041-8BA2-F8C6-87B7E91354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2620" y="1705736"/>
            <a:ext cx="283379" cy="28337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43FC3A7-916B-6E54-72AE-D0EF7C676E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91887" y="5259308"/>
            <a:ext cx="939974" cy="62551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8A5513C-793F-FCBF-B7E5-604110B06C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21311" y="5286081"/>
            <a:ext cx="1174098" cy="54229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3F4A9A7-9D2F-36FD-74BC-B313DBBA7A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2945" y="1225513"/>
            <a:ext cx="1174098" cy="72550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E0DAC107-E119-425D-5F9F-9676164350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04340" y="2388323"/>
            <a:ext cx="1174098" cy="304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37DFF3C-F45E-44EF-A07C-7537C90502FE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053" y="6007101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522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53273"/>
            <a:ext cx="9875520" cy="358588"/>
          </a:xfrm>
        </p:spPr>
        <p:txBody>
          <a:bodyPr>
            <a:noAutofit/>
          </a:bodyPr>
          <a:lstStyle/>
          <a:p>
            <a:r>
              <a:rPr lang="en-US" sz="2000" b="1" u="sng" dirty="0">
                <a:solidFill>
                  <a:srgbClr val="002060"/>
                </a:solidFill>
              </a:rPr>
              <a:t>CENTRAL BATTERY EMERGENCY/ EXIT LIGHTING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18856" y="238357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6C057B-AA9A-3B2E-F284-B994E1F336D1}"/>
              </a:ext>
            </a:extLst>
          </p:cNvPr>
          <p:cNvSpPr txBox="1"/>
          <p:nvPr/>
        </p:nvSpPr>
        <p:spPr>
          <a:xfrm>
            <a:off x="2907048" y="2555929"/>
            <a:ext cx="72813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25+ YEARS EXPERIENCE IN THE MARKET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EXISTING INSTALLATIONS IN DUBAI, ABU DHABI &amp; SHARJAH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DCD APPROVED / AUTHORIZED AGENCY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EUROPEAN BRAND SPECIFIED WITH MAJOR CONSULTANTS.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AE" dirty="0">
                <a:latin typeface="Arial" panose="020B0604020202020204" pitchFamily="34" charset="0"/>
                <a:cs typeface="Arial" panose="020B0604020202020204" pitchFamily="34" charset="0"/>
              </a:rPr>
              <a:t>DESIGN-SALES-TESTING &amp; COMMISSIONING–MAINTENANCE.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25912F-C37F-AE92-A969-F8CB0EE3C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868" y="638665"/>
            <a:ext cx="1615580" cy="998307"/>
          </a:xfrm>
          <a:prstGeom prst="rect">
            <a:avLst/>
          </a:prstGeom>
        </p:spPr>
      </p:pic>
      <p:pic>
        <p:nvPicPr>
          <p:cNvPr id="11" name="Inhaltsplatzhalter 1">
            <a:extLst>
              <a:ext uri="{FF2B5EF4-FFF2-40B4-BE49-F238E27FC236}">
                <a16:creationId xmlns:a16="http://schemas.microsoft.com/office/drawing/2014/main" id="{5BA60068-AA0F-32B3-22DE-668C0757DD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8" y="1426469"/>
            <a:ext cx="3013124" cy="4500000"/>
          </a:xfrm>
        </p:spPr>
      </p:pic>
      <p:pic>
        <p:nvPicPr>
          <p:cNvPr id="13" name="Inhaltsplatzhalter 11">
            <a:extLst>
              <a:ext uri="{FF2B5EF4-FFF2-40B4-BE49-F238E27FC236}">
                <a16:creationId xmlns:a16="http://schemas.microsoft.com/office/drawing/2014/main" id="{252568A0-723A-5DBC-BAC8-4DC3B1E553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270" y="1738855"/>
            <a:ext cx="1523912" cy="1015805"/>
          </a:xfrm>
          <a:prstGeom prst="rect">
            <a:avLst/>
          </a:prstGeom>
        </p:spPr>
      </p:pic>
      <p:pic>
        <p:nvPicPr>
          <p:cNvPr id="14" name="Picture 4" descr="\\BPSRV13\Marketing\Fotos &amp; Grafiken\_Sicherheitsbeleuchtung\Pluraluce_SL_DA_.png">
            <a:extLst>
              <a:ext uri="{FF2B5EF4-FFF2-40B4-BE49-F238E27FC236}">
                <a16:creationId xmlns:a16="http://schemas.microsoft.com/office/drawing/2014/main" id="{B9FE0595-23A4-C2D2-C3D6-BC4E0CA3A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404" y="4659498"/>
            <a:ext cx="1336216" cy="80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\\BPSRV13\Marketing\Fotos &amp; Grafiken\_Sicherheitsbeleuchtung\Pluraluce_SL_DE_.png">
            <a:extLst>
              <a:ext uri="{FF2B5EF4-FFF2-40B4-BE49-F238E27FC236}">
                <a16:creationId xmlns:a16="http://schemas.microsoft.com/office/drawing/2014/main" id="{B956956B-D24E-C331-D101-E68F5ECA4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088" y="3214139"/>
            <a:ext cx="1170277" cy="6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7593CB-31E2-41DD-9CEE-3B1B6E20A68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541" y="5926469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87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53273"/>
            <a:ext cx="9875520" cy="358588"/>
          </a:xfrm>
        </p:spPr>
        <p:txBody>
          <a:bodyPr>
            <a:noAutofit/>
          </a:bodyPr>
          <a:lstStyle/>
          <a:p>
            <a:r>
              <a:rPr lang="en-US" sz="2000" b="1" u="sng" dirty="0">
                <a:solidFill>
                  <a:srgbClr val="002060"/>
                </a:solidFill>
              </a:rPr>
              <a:t>CENTRAL BATTERY EMERGENCY/ EXIT LIGHTING SYSTEMS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97A8B8-6585-BD5F-73A2-14E21E7C1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089" y="1348789"/>
            <a:ext cx="8539286" cy="50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08AAA9-D572-5298-6D59-1916B1FD8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342" y="505456"/>
            <a:ext cx="1615580" cy="998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4C9E2-A86B-14B0-8688-4896CE76727C}"/>
              </a:ext>
            </a:extLst>
          </p:cNvPr>
          <p:cNvSpPr txBox="1"/>
          <p:nvPr/>
        </p:nvSpPr>
        <p:spPr>
          <a:xfrm>
            <a:off x="3918856" y="238357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1274B3-F46E-4EF3-83EF-222095E67CA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928960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970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LIGHTING CONTROL AND HOME AUTOMATION SYSTEMS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9C9DFE-3614-F91F-2952-F526631F1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981" y="1410698"/>
            <a:ext cx="617469" cy="2944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A72B4E-1483-9A92-F84C-FFD5EE9F9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4878" y="1467623"/>
            <a:ext cx="976600" cy="283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B95A4D-55B4-799D-C094-492C9F8EE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989" y="1365687"/>
            <a:ext cx="1127143" cy="487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C06D75-0EF2-5BC0-0BFD-E04A339E7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52" y="1971093"/>
            <a:ext cx="5004802" cy="39191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1951BA-62DA-E0E7-DBEF-BFE35926242E}"/>
              </a:ext>
            </a:extLst>
          </p:cNvPr>
          <p:cNvSpPr txBox="1"/>
          <p:nvPr/>
        </p:nvSpPr>
        <p:spPr>
          <a:xfrm>
            <a:off x="5829300" y="2173971"/>
            <a:ext cx="53896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SCHNEIDER ECO-EXPERT CERTIFICATION.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MIX AND MATCH SOLUTIONS WITH PRODUCTS FROM DIFFERENT MANUFACTURES.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WIRED AND WIRELESS SOLUTIONS.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AE" dirty="0">
                <a:latin typeface="Arial" panose="020B0604020202020204" pitchFamily="34" charset="0"/>
                <a:cs typeface="Arial" panose="020B0604020202020204" pitchFamily="34" charset="0"/>
              </a:rPr>
              <a:t>DESIGN-SALES-TESTING &amp; COMMISSIONING–MAINTENANCE.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A8D6D6-EB38-4D2C-8D04-451494240AB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890260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987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53273"/>
            <a:ext cx="9875520" cy="358588"/>
          </a:xfrm>
        </p:spPr>
        <p:txBody>
          <a:bodyPr>
            <a:noAutofit/>
          </a:bodyPr>
          <a:lstStyle/>
          <a:p>
            <a:r>
              <a:rPr lang="en-US" sz="3000" b="1" u="sng" dirty="0">
                <a:solidFill>
                  <a:srgbClr val="002060"/>
                </a:solidFill>
              </a:rPr>
              <a:t>AC/HVAC CONTROL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685" y="1595485"/>
            <a:ext cx="3771409" cy="37454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21" y="1595485"/>
            <a:ext cx="7397764" cy="37906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46FFE5-176D-7B18-9CB0-C0DB4137FA84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7DACA7-E25B-4345-BFC7-AB8FEF89D43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269" y="5912684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92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LIGHTING CONTROL AND HOME AUTOMATION SYSTEMS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0E6648-25BE-3F34-0300-F210580EE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398" y="2108966"/>
            <a:ext cx="3413202" cy="2666704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2FDFB7-C676-A189-32EA-DD4531F28211}"/>
              </a:ext>
            </a:extLst>
          </p:cNvPr>
          <p:cNvSpPr txBox="1">
            <a:spLocks/>
          </p:cNvSpPr>
          <p:nvPr/>
        </p:nvSpPr>
        <p:spPr>
          <a:xfrm>
            <a:off x="3457601" y="5971053"/>
            <a:ext cx="525690" cy="923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8609BB3-AD58-248E-F537-FD97C8CF7226}"/>
              </a:ext>
            </a:extLst>
          </p:cNvPr>
          <p:cNvSpPr txBox="1">
            <a:spLocks/>
          </p:cNvSpPr>
          <p:nvPr/>
        </p:nvSpPr>
        <p:spPr>
          <a:xfrm>
            <a:off x="1903456" y="1627446"/>
            <a:ext cx="4799183" cy="2539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58762" indent="-342888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Tx/>
              <a:buNone/>
              <a:defRPr sz="1800" kern="1200" baseline="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1pPr>
            <a:lvl2pPr marL="407973" indent="-228592" algn="l" defTabSz="447659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587354" indent="-22859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3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768323" indent="-22859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939767" indent="-22859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000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8879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3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62" marR="0" lvl="0" indent="-342888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42B4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Multiple applications for connected homes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5AA1C761-CD11-7CC2-694A-114BF4FB9171}"/>
              </a:ext>
            </a:extLst>
          </p:cNvPr>
          <p:cNvSpPr txBox="1">
            <a:spLocks/>
          </p:cNvSpPr>
          <p:nvPr/>
        </p:nvSpPr>
        <p:spPr>
          <a:xfrm>
            <a:off x="1966207" y="2479994"/>
            <a:ext cx="3825930" cy="1794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177800" indent="-163513" algn="l" defTabSz="457184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361938" indent="-182557" algn="l" defTabSz="447659" rtl="0" eaLnBrk="1" latinLnBrk="0" hangingPunct="1">
              <a:spcBef>
                <a:spcPts val="300"/>
              </a:spcBef>
              <a:spcAft>
                <a:spcPts val="0"/>
              </a:spcAft>
              <a:buClr>
                <a:srgbClr val="36C746"/>
              </a:buClr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538144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719113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anose="020B0604020202020204" pitchFamily="34" charset="0"/>
              <a:buChar char="–"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896906" indent="-185731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anose="020B0604020202020204" pitchFamily="34" charset="0"/>
              <a:buChar char="–"/>
              <a:defRPr sz="1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000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8879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3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Wiser is a convenient, flexible system for control and monitoring the functions in </a:t>
            </a:r>
            <a:r>
              <a:rPr lang="en-US" sz="1200" dirty="0">
                <a:solidFill>
                  <a:srgbClr val="626469"/>
                </a:solidFill>
              </a:rPr>
              <a:t>your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home.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626469"/>
                </a:solidFill>
              </a:rPr>
              <a:t>Wiser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offers you a wide range of solutions, which you can tailor according to your preferences and requirements.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One single Wiser app regardless of application.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Wiser is easy to install and easy to use.</a:t>
            </a:r>
          </a:p>
          <a:p>
            <a:pPr marL="179381" marR="0" lvl="1" indent="0" algn="l" defTabSz="447659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C746"/>
              </a:buClr>
              <a:buSzTx/>
              <a:buFont typeface="Arial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61938" marR="0" lvl="1" indent="-182557" algn="l" defTabSz="447659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C746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4D9C16B-F5D7-EBF3-56BA-01568C9BD099}"/>
              </a:ext>
            </a:extLst>
          </p:cNvPr>
          <p:cNvSpPr txBox="1">
            <a:spLocks/>
          </p:cNvSpPr>
          <p:nvPr/>
        </p:nvSpPr>
        <p:spPr>
          <a:xfrm>
            <a:off x="1893297" y="1277906"/>
            <a:ext cx="8647112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3032" indent="-157158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Tx/>
              <a:buNone/>
              <a:defRPr sz="2400" b="0" kern="1200">
                <a:solidFill>
                  <a:schemeClr val="tx2"/>
                </a:solidFill>
                <a:latin typeface="+mj-lt"/>
                <a:ea typeface="+mn-ea"/>
                <a:cs typeface="Arial"/>
              </a:defRPr>
            </a:lvl1pPr>
            <a:lvl2pPr marL="361938" indent="-182557" algn="l" defTabSz="447659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538144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3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719113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896906" indent="-185731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000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8879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3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2" marR="0" lvl="0" indent="-157158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3DCD58"/>
              </a:buClr>
              <a:buSzTx/>
              <a:buFontTx/>
              <a:buNone/>
              <a:tabLst/>
              <a:defRPr/>
            </a:pPr>
            <a:r>
              <a:rPr lang="sv-SE" sz="2000" dirty="0">
                <a:solidFill>
                  <a:srgbClr val="3DCD58"/>
                </a:solidFill>
                <a:latin typeface="Arial"/>
              </a:rPr>
              <a:t>Wiser Smart Home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3DCD5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" name="Gruppieren 32">
            <a:extLst>
              <a:ext uri="{FF2B5EF4-FFF2-40B4-BE49-F238E27FC236}">
                <a16:creationId xmlns:a16="http://schemas.microsoft.com/office/drawing/2014/main" id="{464868BD-8338-D14B-4D49-6F56CA5799D8}"/>
              </a:ext>
            </a:extLst>
          </p:cNvPr>
          <p:cNvGrpSpPr/>
          <p:nvPr/>
        </p:nvGrpSpPr>
        <p:grpSpPr>
          <a:xfrm>
            <a:off x="8076116" y="1495793"/>
            <a:ext cx="1318594" cy="603757"/>
            <a:chOff x="1907454" y="1186824"/>
            <a:chExt cx="1318594" cy="603757"/>
          </a:xfrm>
        </p:grpSpPr>
        <p:sp>
          <p:nvSpPr>
            <p:cNvPr id="16" name="Textfeld 36">
              <a:extLst>
                <a:ext uri="{FF2B5EF4-FFF2-40B4-BE49-F238E27FC236}">
                  <a16:creationId xmlns:a16="http://schemas.microsoft.com/office/drawing/2014/main" id="{40EA2A88-08E1-51D5-5A90-08738241109A}"/>
                </a:ext>
              </a:extLst>
            </p:cNvPr>
            <p:cNvSpPr txBox="1"/>
            <p:nvPr/>
          </p:nvSpPr>
          <p:spPr>
            <a:xfrm>
              <a:off x="2433568" y="1186824"/>
              <a:ext cx="792480" cy="2827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window and door sensor</a:t>
              </a:r>
            </a:p>
          </p:txBody>
        </p:sp>
        <p:sp>
          <p:nvSpPr>
            <p:cNvPr id="17" name="Ellipse 37">
              <a:extLst>
                <a:ext uri="{FF2B5EF4-FFF2-40B4-BE49-F238E27FC236}">
                  <a16:creationId xmlns:a16="http://schemas.microsoft.com/office/drawing/2014/main" id="{10A73F73-FD65-5460-17D1-C0919667974A}"/>
                </a:ext>
              </a:extLst>
            </p:cNvPr>
            <p:cNvSpPr/>
            <p:nvPr/>
          </p:nvSpPr>
          <p:spPr>
            <a:xfrm>
              <a:off x="1907454" y="1193173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" name="Gruppieren 33">
            <a:extLst>
              <a:ext uri="{FF2B5EF4-FFF2-40B4-BE49-F238E27FC236}">
                <a16:creationId xmlns:a16="http://schemas.microsoft.com/office/drawing/2014/main" id="{06A50E3D-E24D-2A00-63CA-877E1DC4DDA5}"/>
              </a:ext>
            </a:extLst>
          </p:cNvPr>
          <p:cNvGrpSpPr/>
          <p:nvPr/>
        </p:nvGrpSpPr>
        <p:grpSpPr>
          <a:xfrm>
            <a:off x="8679851" y="1799783"/>
            <a:ext cx="252000" cy="504000"/>
            <a:chOff x="4895670" y="1399745"/>
            <a:chExt cx="252000" cy="504000"/>
          </a:xfrm>
        </p:grpSpPr>
        <p:cxnSp>
          <p:nvCxnSpPr>
            <p:cNvPr id="19" name="Gerader Verbinder 34">
              <a:extLst>
                <a:ext uri="{FF2B5EF4-FFF2-40B4-BE49-F238E27FC236}">
                  <a16:creationId xmlns:a16="http://schemas.microsoft.com/office/drawing/2014/main" id="{D26DC599-1518-E849-7482-FEABD2463CB3}"/>
                </a:ext>
              </a:extLst>
            </p:cNvPr>
            <p:cNvCxnSpPr>
              <a:cxnSpLocks/>
            </p:cNvCxnSpPr>
            <p:nvPr/>
          </p:nvCxnSpPr>
          <p:spPr>
            <a:xfrm>
              <a:off x="5143530" y="1399745"/>
              <a:ext cx="0" cy="504000"/>
            </a:xfrm>
            <a:prstGeom prst="line">
              <a:avLst/>
            </a:prstGeom>
            <a:noFill/>
            <a:ln w="12700" cap="rnd" cmpd="sng" algn="ctr">
              <a:solidFill>
                <a:schemeClr val="accent6"/>
              </a:solidFill>
              <a:prstDash val="solid"/>
            </a:ln>
            <a:effectLst/>
          </p:spPr>
        </p:cxnSp>
        <p:cxnSp>
          <p:nvCxnSpPr>
            <p:cNvPr id="20" name="Gerader Verbinder 35">
              <a:extLst>
                <a:ext uri="{FF2B5EF4-FFF2-40B4-BE49-F238E27FC236}">
                  <a16:creationId xmlns:a16="http://schemas.microsoft.com/office/drawing/2014/main" id="{12DFCD39-EA12-BD86-81C5-6CEA4BF451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5670" y="1402630"/>
              <a:ext cx="252000" cy="0"/>
            </a:xfrm>
            <a:prstGeom prst="line">
              <a:avLst/>
            </a:prstGeom>
            <a:noFill/>
            <a:ln w="12700" cap="rnd" cmpd="sng" algn="ctr">
              <a:solidFill>
                <a:schemeClr val="accent6"/>
              </a:solidFill>
              <a:prstDash val="solid"/>
            </a:ln>
            <a:effectLst/>
          </p:spPr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8B7EB01-B7E4-D9D5-826D-1CB06A4E6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422" y="1579601"/>
            <a:ext cx="334795" cy="397912"/>
          </a:xfrm>
          <a:prstGeom prst="rect">
            <a:avLst/>
          </a:prstGeom>
        </p:spPr>
      </p:pic>
      <p:sp>
        <p:nvSpPr>
          <p:cNvPr id="22" name="Textfeld 40">
            <a:extLst>
              <a:ext uri="{FF2B5EF4-FFF2-40B4-BE49-F238E27FC236}">
                <a16:creationId xmlns:a16="http://schemas.microsoft.com/office/drawing/2014/main" id="{1AD32502-304A-D96B-7E5C-7227C4EF790A}"/>
              </a:ext>
            </a:extLst>
          </p:cNvPr>
          <p:cNvSpPr txBox="1"/>
          <p:nvPr/>
        </p:nvSpPr>
        <p:spPr>
          <a:xfrm>
            <a:off x="9309409" y="2176178"/>
            <a:ext cx="792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strike="noStrike" kern="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</a:rPr>
              <a:t>Wiser shutter control</a:t>
            </a:r>
          </a:p>
        </p:txBody>
      </p:sp>
      <p:sp>
        <p:nvSpPr>
          <p:cNvPr id="23" name="Ellipse 41">
            <a:extLst>
              <a:ext uri="{FF2B5EF4-FFF2-40B4-BE49-F238E27FC236}">
                <a16:creationId xmlns:a16="http://schemas.microsoft.com/office/drawing/2014/main" id="{5D3EE4C8-3881-E0B3-DE69-9D9DDBC17E90}"/>
              </a:ext>
            </a:extLst>
          </p:cNvPr>
          <p:cNvSpPr/>
          <p:nvPr/>
        </p:nvSpPr>
        <p:spPr>
          <a:xfrm>
            <a:off x="9369379" y="1590844"/>
            <a:ext cx="597408" cy="597408"/>
          </a:xfrm>
          <a:prstGeom prst="ellipse">
            <a:avLst/>
          </a:prstGeom>
          <a:noFill/>
          <a:ln w="127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Gerader Verbinder 62">
            <a:extLst>
              <a:ext uri="{FF2B5EF4-FFF2-40B4-BE49-F238E27FC236}">
                <a16:creationId xmlns:a16="http://schemas.microsoft.com/office/drawing/2014/main" id="{0E56053B-ACD5-AE18-33DA-09940B5920FB}"/>
              </a:ext>
            </a:extLst>
          </p:cNvPr>
          <p:cNvCxnSpPr>
            <a:cxnSpLocks/>
          </p:cNvCxnSpPr>
          <p:nvPr/>
        </p:nvCxnSpPr>
        <p:spPr>
          <a:xfrm flipH="1">
            <a:off x="9213939" y="1883938"/>
            <a:ext cx="155440" cy="0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cxnSp>
        <p:nvCxnSpPr>
          <p:cNvPr id="25" name="Gerader Verbinder 61">
            <a:extLst>
              <a:ext uri="{FF2B5EF4-FFF2-40B4-BE49-F238E27FC236}">
                <a16:creationId xmlns:a16="http://schemas.microsoft.com/office/drawing/2014/main" id="{AFCD0975-0C35-1457-23FA-036511D99518}"/>
              </a:ext>
            </a:extLst>
          </p:cNvPr>
          <p:cNvCxnSpPr>
            <a:cxnSpLocks/>
          </p:cNvCxnSpPr>
          <p:nvPr/>
        </p:nvCxnSpPr>
        <p:spPr>
          <a:xfrm>
            <a:off x="9206445" y="1889923"/>
            <a:ext cx="0" cy="659539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grpSp>
        <p:nvGrpSpPr>
          <p:cNvPr id="26" name="Gruppieren 74">
            <a:extLst>
              <a:ext uri="{FF2B5EF4-FFF2-40B4-BE49-F238E27FC236}">
                <a16:creationId xmlns:a16="http://schemas.microsoft.com/office/drawing/2014/main" id="{3DB2A6B1-9BE9-4D05-D553-0C329C407355}"/>
              </a:ext>
            </a:extLst>
          </p:cNvPr>
          <p:cNvGrpSpPr/>
          <p:nvPr/>
        </p:nvGrpSpPr>
        <p:grpSpPr>
          <a:xfrm>
            <a:off x="9389620" y="3634729"/>
            <a:ext cx="959618" cy="785841"/>
            <a:chOff x="5334260" y="1491877"/>
            <a:chExt cx="959618" cy="785841"/>
          </a:xfrm>
        </p:grpSpPr>
        <p:sp>
          <p:nvSpPr>
            <p:cNvPr id="27" name="Ellipse 78">
              <a:extLst>
                <a:ext uri="{FF2B5EF4-FFF2-40B4-BE49-F238E27FC236}">
                  <a16:creationId xmlns:a16="http://schemas.microsoft.com/office/drawing/2014/main" id="{EC377FFA-A97B-BECA-9E46-CA87FCE273F3}"/>
                </a:ext>
              </a:extLst>
            </p:cNvPr>
            <p:cNvSpPr/>
            <p:nvPr/>
          </p:nvSpPr>
          <p:spPr>
            <a:xfrm>
              <a:off x="5540686" y="1491877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Textfeld 79">
              <a:extLst>
                <a:ext uri="{FF2B5EF4-FFF2-40B4-BE49-F238E27FC236}">
                  <a16:creationId xmlns:a16="http://schemas.microsoft.com/office/drawing/2014/main" id="{44EB1FFF-5753-61C6-63E9-158DD44FFA40}"/>
                </a:ext>
              </a:extLst>
            </p:cNvPr>
            <p:cNvSpPr txBox="1"/>
            <p:nvPr/>
          </p:nvSpPr>
          <p:spPr>
            <a:xfrm>
              <a:off x="5334260" y="2093052"/>
              <a:ext cx="95961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motion sensor</a:t>
              </a:r>
            </a:p>
          </p:txBody>
        </p:sp>
      </p:grpSp>
      <p:cxnSp>
        <p:nvCxnSpPr>
          <p:cNvPr id="29" name="Gerader Verbinder 75">
            <a:extLst>
              <a:ext uri="{FF2B5EF4-FFF2-40B4-BE49-F238E27FC236}">
                <a16:creationId xmlns:a16="http://schemas.microsoft.com/office/drawing/2014/main" id="{DD598835-6390-31B4-4663-A86A7A22F442}"/>
              </a:ext>
            </a:extLst>
          </p:cNvPr>
          <p:cNvCxnSpPr>
            <a:cxnSpLocks/>
          </p:cNvCxnSpPr>
          <p:nvPr/>
        </p:nvCxnSpPr>
        <p:spPr>
          <a:xfrm flipH="1">
            <a:off x="9586745" y="3056051"/>
            <a:ext cx="294222" cy="1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cxnSp>
        <p:nvCxnSpPr>
          <p:cNvPr id="30" name="Gerader Verbinder 76">
            <a:extLst>
              <a:ext uri="{FF2B5EF4-FFF2-40B4-BE49-F238E27FC236}">
                <a16:creationId xmlns:a16="http://schemas.microsoft.com/office/drawing/2014/main" id="{84EE4FE6-EF96-F063-5844-B8C368F697AC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9891369" y="3056052"/>
            <a:ext cx="3381" cy="578677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09421362-6D04-086C-2BBF-A198635AA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775" y="3746132"/>
            <a:ext cx="364317" cy="378644"/>
          </a:xfrm>
          <a:prstGeom prst="rect">
            <a:avLst/>
          </a:prstGeom>
        </p:spPr>
      </p:pic>
      <p:grpSp>
        <p:nvGrpSpPr>
          <p:cNvPr id="32" name="Gruppieren 67">
            <a:extLst>
              <a:ext uri="{FF2B5EF4-FFF2-40B4-BE49-F238E27FC236}">
                <a16:creationId xmlns:a16="http://schemas.microsoft.com/office/drawing/2014/main" id="{A35B039E-F549-29EF-E927-753353E91DC9}"/>
              </a:ext>
            </a:extLst>
          </p:cNvPr>
          <p:cNvGrpSpPr/>
          <p:nvPr/>
        </p:nvGrpSpPr>
        <p:grpSpPr>
          <a:xfrm>
            <a:off x="10030358" y="2661015"/>
            <a:ext cx="792480" cy="884345"/>
            <a:chOff x="5227207" y="2444000"/>
            <a:chExt cx="792480" cy="884345"/>
          </a:xfrm>
        </p:grpSpPr>
        <p:sp>
          <p:nvSpPr>
            <p:cNvPr id="33" name="Ellipse 71">
              <a:extLst>
                <a:ext uri="{FF2B5EF4-FFF2-40B4-BE49-F238E27FC236}">
                  <a16:creationId xmlns:a16="http://schemas.microsoft.com/office/drawing/2014/main" id="{8363E730-F9AF-E047-6979-78F3C925F818}"/>
                </a:ext>
              </a:extLst>
            </p:cNvPr>
            <p:cNvSpPr/>
            <p:nvPr/>
          </p:nvSpPr>
          <p:spPr>
            <a:xfrm>
              <a:off x="5324743" y="2444000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feld 72">
              <a:extLst>
                <a:ext uri="{FF2B5EF4-FFF2-40B4-BE49-F238E27FC236}">
                  <a16:creationId xmlns:a16="http://schemas.microsoft.com/office/drawing/2014/main" id="{AE72BAC4-E806-7CE9-7025-4EAC720E4E8B}"/>
                </a:ext>
              </a:extLst>
            </p:cNvPr>
            <p:cNvSpPr txBox="1"/>
            <p:nvPr/>
          </p:nvSpPr>
          <p:spPr>
            <a:xfrm>
              <a:off x="5227207" y="3051346"/>
              <a:ext cx="79248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water leakage sensor</a:t>
              </a:r>
            </a:p>
          </p:txBody>
        </p:sp>
      </p:grpSp>
      <p:cxnSp>
        <p:nvCxnSpPr>
          <p:cNvPr id="35" name="Gerader Verbinder 68">
            <a:extLst>
              <a:ext uri="{FF2B5EF4-FFF2-40B4-BE49-F238E27FC236}">
                <a16:creationId xmlns:a16="http://schemas.microsoft.com/office/drawing/2014/main" id="{47D3C44B-226C-C2FB-7088-466BF6CD752E}"/>
              </a:ext>
            </a:extLst>
          </p:cNvPr>
          <p:cNvCxnSpPr>
            <a:cxnSpLocks/>
          </p:cNvCxnSpPr>
          <p:nvPr/>
        </p:nvCxnSpPr>
        <p:spPr>
          <a:xfrm flipH="1">
            <a:off x="9252823" y="2954778"/>
            <a:ext cx="863258" cy="0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DED864EF-5D29-3633-AF63-C4FA3FFC9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7020" y="2774956"/>
            <a:ext cx="335377" cy="391621"/>
          </a:xfrm>
          <a:prstGeom prst="rect">
            <a:avLst/>
          </a:prstGeom>
        </p:spPr>
      </p:pic>
      <p:grpSp>
        <p:nvGrpSpPr>
          <p:cNvPr id="37" name="Gruppieren 60">
            <a:extLst>
              <a:ext uri="{FF2B5EF4-FFF2-40B4-BE49-F238E27FC236}">
                <a16:creationId xmlns:a16="http://schemas.microsoft.com/office/drawing/2014/main" id="{CAFEDDA8-EEF8-C21A-CF26-103654E0C776}"/>
              </a:ext>
            </a:extLst>
          </p:cNvPr>
          <p:cNvGrpSpPr/>
          <p:nvPr/>
        </p:nvGrpSpPr>
        <p:grpSpPr>
          <a:xfrm>
            <a:off x="8104347" y="5092019"/>
            <a:ext cx="905558" cy="879034"/>
            <a:chOff x="4493276" y="3032092"/>
            <a:chExt cx="905558" cy="879034"/>
          </a:xfrm>
        </p:grpSpPr>
        <p:sp>
          <p:nvSpPr>
            <p:cNvPr id="38" name="Textfeld 63">
              <a:extLst>
                <a:ext uri="{FF2B5EF4-FFF2-40B4-BE49-F238E27FC236}">
                  <a16:creationId xmlns:a16="http://schemas.microsoft.com/office/drawing/2014/main" id="{0DABAF61-0686-C1C4-4102-6C7B2A2BD9CA}"/>
                </a:ext>
              </a:extLst>
            </p:cNvPr>
            <p:cNvSpPr txBox="1"/>
            <p:nvPr/>
          </p:nvSpPr>
          <p:spPr>
            <a:xfrm>
              <a:off x="4493276" y="3634127"/>
              <a:ext cx="9055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temperature and humidity sensor </a:t>
              </a:r>
            </a:p>
          </p:txBody>
        </p:sp>
        <p:sp>
          <p:nvSpPr>
            <p:cNvPr id="39" name="Ellipse 65">
              <a:extLst>
                <a:ext uri="{FF2B5EF4-FFF2-40B4-BE49-F238E27FC236}">
                  <a16:creationId xmlns:a16="http://schemas.microsoft.com/office/drawing/2014/main" id="{C541ABC0-94B2-A8AD-95C3-335464D67DB4}"/>
                </a:ext>
              </a:extLst>
            </p:cNvPr>
            <p:cNvSpPr/>
            <p:nvPr/>
          </p:nvSpPr>
          <p:spPr>
            <a:xfrm>
              <a:off x="4667739" y="3032092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0" name="Gerader Verbinder 62">
            <a:extLst>
              <a:ext uri="{FF2B5EF4-FFF2-40B4-BE49-F238E27FC236}">
                <a16:creationId xmlns:a16="http://schemas.microsoft.com/office/drawing/2014/main" id="{BC8685B4-9FCF-C6F2-BE83-1600257D7A5B}"/>
              </a:ext>
            </a:extLst>
          </p:cNvPr>
          <p:cNvCxnSpPr>
            <a:cxnSpLocks/>
          </p:cNvCxnSpPr>
          <p:nvPr/>
        </p:nvCxnSpPr>
        <p:spPr>
          <a:xfrm flipV="1">
            <a:off x="8567127" y="3993191"/>
            <a:ext cx="17166" cy="1098828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19CC98AB-677A-AE1F-1E68-DB82C654ED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742117">
            <a:off x="8375867" y="5211377"/>
            <a:ext cx="399686" cy="358692"/>
          </a:xfrm>
          <a:prstGeom prst="rect">
            <a:avLst/>
          </a:prstGeom>
        </p:spPr>
      </p:pic>
      <p:grpSp>
        <p:nvGrpSpPr>
          <p:cNvPr id="42" name="Gruppieren 53">
            <a:extLst>
              <a:ext uri="{FF2B5EF4-FFF2-40B4-BE49-F238E27FC236}">
                <a16:creationId xmlns:a16="http://schemas.microsoft.com/office/drawing/2014/main" id="{A1A7EB0A-0551-57C6-5180-1C6B65CAA858}"/>
              </a:ext>
            </a:extLst>
          </p:cNvPr>
          <p:cNvGrpSpPr/>
          <p:nvPr/>
        </p:nvGrpSpPr>
        <p:grpSpPr>
          <a:xfrm>
            <a:off x="8803566" y="4458234"/>
            <a:ext cx="792480" cy="957998"/>
            <a:chOff x="2271734" y="3007487"/>
            <a:chExt cx="792480" cy="957998"/>
          </a:xfrm>
        </p:grpSpPr>
        <p:sp>
          <p:nvSpPr>
            <p:cNvPr id="43" name="Ellipse 56">
              <a:extLst>
                <a:ext uri="{FF2B5EF4-FFF2-40B4-BE49-F238E27FC236}">
                  <a16:creationId xmlns:a16="http://schemas.microsoft.com/office/drawing/2014/main" id="{77DCBE70-6ACB-CF83-8231-CE458A6A64A2}"/>
                </a:ext>
              </a:extLst>
            </p:cNvPr>
            <p:cNvSpPr/>
            <p:nvPr/>
          </p:nvSpPr>
          <p:spPr>
            <a:xfrm>
              <a:off x="2387742" y="3007487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Textfeld 57">
              <a:extLst>
                <a:ext uri="{FF2B5EF4-FFF2-40B4-BE49-F238E27FC236}">
                  <a16:creationId xmlns:a16="http://schemas.microsoft.com/office/drawing/2014/main" id="{09DE275E-57DE-6508-3914-B22002EE7BBE}"/>
                </a:ext>
              </a:extLst>
            </p:cNvPr>
            <p:cNvSpPr txBox="1"/>
            <p:nvPr/>
          </p:nvSpPr>
          <p:spPr>
            <a:xfrm>
              <a:off x="2271734" y="3596153"/>
              <a:ext cx="7924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Multifunction interface</a:t>
              </a:r>
            </a:p>
          </p:txBody>
        </p:sp>
      </p:grpSp>
      <p:cxnSp>
        <p:nvCxnSpPr>
          <p:cNvPr id="45" name="Gerader Verbinder 55">
            <a:extLst>
              <a:ext uri="{FF2B5EF4-FFF2-40B4-BE49-F238E27FC236}">
                <a16:creationId xmlns:a16="http://schemas.microsoft.com/office/drawing/2014/main" id="{C41BC442-606D-3295-0EB1-75013893BD34}"/>
              </a:ext>
            </a:extLst>
          </p:cNvPr>
          <p:cNvCxnSpPr>
            <a:cxnSpLocks/>
          </p:cNvCxnSpPr>
          <p:nvPr/>
        </p:nvCxnSpPr>
        <p:spPr>
          <a:xfrm flipH="1">
            <a:off x="9206445" y="3442318"/>
            <a:ext cx="15637" cy="1015916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AF47446F-E1FA-E039-60D1-B0596549A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5870" y="4574531"/>
            <a:ext cx="352424" cy="363235"/>
          </a:xfrm>
          <a:prstGeom prst="rect">
            <a:avLst/>
          </a:prstGeom>
        </p:spPr>
      </p:pic>
      <p:grpSp>
        <p:nvGrpSpPr>
          <p:cNvPr id="47" name="Gruppieren 19">
            <a:extLst>
              <a:ext uri="{FF2B5EF4-FFF2-40B4-BE49-F238E27FC236}">
                <a16:creationId xmlns:a16="http://schemas.microsoft.com/office/drawing/2014/main" id="{AA8BF180-F676-2646-CD55-141F67B5E5F0}"/>
              </a:ext>
            </a:extLst>
          </p:cNvPr>
          <p:cNvGrpSpPr/>
          <p:nvPr/>
        </p:nvGrpSpPr>
        <p:grpSpPr>
          <a:xfrm>
            <a:off x="7259651" y="1627446"/>
            <a:ext cx="608064" cy="786310"/>
            <a:chOff x="2598060" y="374048"/>
            <a:chExt cx="608064" cy="786310"/>
          </a:xfrm>
        </p:grpSpPr>
        <p:sp>
          <p:nvSpPr>
            <p:cNvPr id="48" name="Ellipse 21">
              <a:extLst>
                <a:ext uri="{FF2B5EF4-FFF2-40B4-BE49-F238E27FC236}">
                  <a16:creationId xmlns:a16="http://schemas.microsoft.com/office/drawing/2014/main" id="{41F9EAFF-3836-A386-4FE6-FD4FA30D76D9}"/>
                </a:ext>
              </a:extLst>
            </p:cNvPr>
            <p:cNvSpPr/>
            <p:nvPr/>
          </p:nvSpPr>
          <p:spPr>
            <a:xfrm>
              <a:off x="2608716" y="562950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Textfeld 23">
              <a:extLst>
                <a:ext uri="{FF2B5EF4-FFF2-40B4-BE49-F238E27FC236}">
                  <a16:creationId xmlns:a16="http://schemas.microsoft.com/office/drawing/2014/main" id="{6A8682D8-5063-2CC7-1245-6F87643EB377}"/>
                </a:ext>
              </a:extLst>
            </p:cNvPr>
            <p:cNvSpPr txBox="1"/>
            <p:nvPr/>
          </p:nvSpPr>
          <p:spPr>
            <a:xfrm>
              <a:off x="2598060" y="374048"/>
              <a:ext cx="592759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Puck</a:t>
              </a:r>
            </a:p>
          </p:txBody>
        </p:sp>
      </p:grpSp>
      <p:cxnSp>
        <p:nvCxnSpPr>
          <p:cNvPr id="50" name="Gerader Verbinder 20">
            <a:extLst>
              <a:ext uri="{FF2B5EF4-FFF2-40B4-BE49-F238E27FC236}">
                <a16:creationId xmlns:a16="http://schemas.microsoft.com/office/drawing/2014/main" id="{7962499A-42BC-03A1-E8BD-6B4F788D94C8}"/>
              </a:ext>
            </a:extLst>
          </p:cNvPr>
          <p:cNvCxnSpPr>
            <a:cxnSpLocks/>
          </p:cNvCxnSpPr>
          <p:nvPr/>
        </p:nvCxnSpPr>
        <p:spPr>
          <a:xfrm>
            <a:off x="7561463" y="2413756"/>
            <a:ext cx="0" cy="504000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51" name="Grafik 26">
            <a:extLst>
              <a:ext uri="{FF2B5EF4-FFF2-40B4-BE49-F238E27FC236}">
                <a16:creationId xmlns:a16="http://schemas.microsoft.com/office/drawing/2014/main" id="{55F92ADC-DE69-C1BC-A32E-5BC96E447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4160" y="1966518"/>
            <a:ext cx="312758" cy="308865"/>
          </a:xfrm>
          <a:prstGeom prst="rect">
            <a:avLst/>
          </a:prstGeom>
        </p:spPr>
      </p:pic>
      <p:grpSp>
        <p:nvGrpSpPr>
          <p:cNvPr id="52" name="Gruppieren 46">
            <a:extLst>
              <a:ext uri="{FF2B5EF4-FFF2-40B4-BE49-F238E27FC236}">
                <a16:creationId xmlns:a16="http://schemas.microsoft.com/office/drawing/2014/main" id="{EA378A66-60F6-015F-37F1-8278DC1DD315}"/>
              </a:ext>
            </a:extLst>
          </p:cNvPr>
          <p:cNvGrpSpPr/>
          <p:nvPr/>
        </p:nvGrpSpPr>
        <p:grpSpPr>
          <a:xfrm>
            <a:off x="7202288" y="4610331"/>
            <a:ext cx="792480" cy="890622"/>
            <a:chOff x="1828241" y="2089285"/>
            <a:chExt cx="792480" cy="890622"/>
          </a:xfrm>
        </p:grpSpPr>
        <p:sp>
          <p:nvSpPr>
            <p:cNvPr id="53" name="Textfeld 49">
              <a:extLst>
                <a:ext uri="{FF2B5EF4-FFF2-40B4-BE49-F238E27FC236}">
                  <a16:creationId xmlns:a16="http://schemas.microsoft.com/office/drawing/2014/main" id="{727A76E6-2634-16B9-E17E-A3E59CE35D23}"/>
                </a:ext>
              </a:extLst>
            </p:cNvPr>
            <p:cNvSpPr txBox="1"/>
            <p:nvPr/>
          </p:nvSpPr>
          <p:spPr>
            <a:xfrm>
              <a:off x="1828241" y="2702908"/>
              <a:ext cx="79248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lighring control</a:t>
              </a:r>
            </a:p>
          </p:txBody>
        </p:sp>
        <p:sp>
          <p:nvSpPr>
            <p:cNvPr id="54" name="Ellipse 51">
              <a:extLst>
                <a:ext uri="{FF2B5EF4-FFF2-40B4-BE49-F238E27FC236}">
                  <a16:creationId xmlns:a16="http://schemas.microsoft.com/office/drawing/2014/main" id="{C05FF227-F8E2-4F7F-BD4C-58E09A606337}"/>
                </a:ext>
              </a:extLst>
            </p:cNvPr>
            <p:cNvSpPr/>
            <p:nvPr/>
          </p:nvSpPr>
          <p:spPr>
            <a:xfrm>
              <a:off x="1925777" y="2089285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55" name="Gerader Verbinder 48">
            <a:extLst>
              <a:ext uri="{FF2B5EF4-FFF2-40B4-BE49-F238E27FC236}">
                <a16:creationId xmlns:a16="http://schemas.microsoft.com/office/drawing/2014/main" id="{A8887080-E136-B693-18EA-BDE99194898D}"/>
              </a:ext>
            </a:extLst>
          </p:cNvPr>
          <p:cNvCxnSpPr>
            <a:cxnSpLocks/>
          </p:cNvCxnSpPr>
          <p:nvPr/>
        </p:nvCxnSpPr>
        <p:spPr>
          <a:xfrm>
            <a:off x="7598528" y="3607322"/>
            <a:ext cx="1" cy="1003009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cxnSp>
        <p:nvCxnSpPr>
          <p:cNvPr id="56" name="Gerader Verbinder 75">
            <a:extLst>
              <a:ext uri="{FF2B5EF4-FFF2-40B4-BE49-F238E27FC236}">
                <a16:creationId xmlns:a16="http://schemas.microsoft.com/office/drawing/2014/main" id="{8D186650-1510-27B5-3230-A4B111641424}"/>
              </a:ext>
            </a:extLst>
          </p:cNvPr>
          <p:cNvCxnSpPr>
            <a:cxnSpLocks/>
          </p:cNvCxnSpPr>
          <p:nvPr/>
        </p:nvCxnSpPr>
        <p:spPr>
          <a:xfrm flipH="1">
            <a:off x="7597408" y="3608637"/>
            <a:ext cx="397360" cy="0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grpSp>
        <p:nvGrpSpPr>
          <p:cNvPr id="57" name="Gruppieren 46">
            <a:extLst>
              <a:ext uri="{FF2B5EF4-FFF2-40B4-BE49-F238E27FC236}">
                <a16:creationId xmlns:a16="http://schemas.microsoft.com/office/drawing/2014/main" id="{0F4000BC-D8B8-8251-6488-C39FFF1DDC41}"/>
              </a:ext>
            </a:extLst>
          </p:cNvPr>
          <p:cNvGrpSpPr/>
          <p:nvPr/>
        </p:nvGrpSpPr>
        <p:grpSpPr>
          <a:xfrm>
            <a:off x="5813629" y="2947843"/>
            <a:ext cx="792480" cy="798289"/>
            <a:chOff x="1828241" y="2089285"/>
            <a:chExt cx="792480" cy="798289"/>
          </a:xfrm>
        </p:grpSpPr>
        <p:sp>
          <p:nvSpPr>
            <p:cNvPr id="58" name="Textfeld 49">
              <a:extLst>
                <a:ext uri="{FF2B5EF4-FFF2-40B4-BE49-F238E27FC236}">
                  <a16:creationId xmlns:a16="http://schemas.microsoft.com/office/drawing/2014/main" id="{E64ACF1E-213C-00EF-569D-28D8DF39425F}"/>
                </a:ext>
              </a:extLst>
            </p:cNvPr>
            <p:cNvSpPr txBox="1"/>
            <p:nvPr/>
          </p:nvSpPr>
          <p:spPr>
            <a:xfrm>
              <a:off x="1828241" y="2702908"/>
              <a:ext cx="792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600" b="0" i="0" strike="noStrike" kern="0" cap="none" spc="0" normalizeH="0" baseline="0" noProof="0" dirty="0">
                  <a:ln>
                    <a:noFill/>
                  </a:ln>
                  <a:solidFill>
                    <a:srgbClr val="626469"/>
                  </a:solidFill>
                  <a:effectLst/>
                  <a:uLnTx/>
                  <a:uFillTx/>
                </a:rPr>
                <a:t>Wiser IP gatewy</a:t>
              </a:r>
            </a:p>
          </p:txBody>
        </p:sp>
        <p:sp>
          <p:nvSpPr>
            <p:cNvPr id="59" name="Ellipse 51">
              <a:extLst>
                <a:ext uri="{FF2B5EF4-FFF2-40B4-BE49-F238E27FC236}">
                  <a16:creationId xmlns:a16="http://schemas.microsoft.com/office/drawing/2014/main" id="{A6574D65-94FD-0CFC-4F35-3E88B8FAF985}"/>
                </a:ext>
              </a:extLst>
            </p:cNvPr>
            <p:cNvSpPr/>
            <p:nvPr/>
          </p:nvSpPr>
          <p:spPr>
            <a:xfrm>
              <a:off x="1925777" y="2089285"/>
              <a:ext cx="597408" cy="597408"/>
            </a:xfrm>
            <a:prstGeom prst="ellipse">
              <a:avLst/>
            </a:prstGeom>
            <a:noFill/>
            <a:ln w="127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60" name="Gerader Verbinder 48">
            <a:extLst>
              <a:ext uri="{FF2B5EF4-FFF2-40B4-BE49-F238E27FC236}">
                <a16:creationId xmlns:a16="http://schemas.microsoft.com/office/drawing/2014/main" id="{E0B0DD30-C422-A81B-6A15-5AE3C569AEE1}"/>
              </a:ext>
            </a:extLst>
          </p:cNvPr>
          <p:cNvCxnSpPr>
            <a:cxnSpLocks/>
            <a:endCxn id="59" idx="6"/>
          </p:cNvCxnSpPr>
          <p:nvPr/>
        </p:nvCxnSpPr>
        <p:spPr>
          <a:xfrm flipH="1" flipV="1">
            <a:off x="6508573" y="3246547"/>
            <a:ext cx="1770237" cy="11876"/>
          </a:xfrm>
          <a:prstGeom prst="line">
            <a:avLst/>
          </a:prstGeom>
          <a:noFill/>
          <a:ln w="12700" cap="rnd" cmpd="sng" algn="ctr">
            <a:solidFill>
              <a:schemeClr val="accent6"/>
            </a:solidFill>
            <a:prstDash val="solid"/>
          </a:ln>
          <a:effectLst/>
        </p:spPr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8CE268CD-5476-972B-CD0F-06C2C70E24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7860" y="3730916"/>
            <a:ext cx="555286" cy="463311"/>
          </a:xfrm>
          <a:prstGeom prst="rect">
            <a:avLst/>
          </a:prstGeom>
        </p:spPr>
      </p:pic>
      <p:sp>
        <p:nvSpPr>
          <p:cNvPr id="62" name="Textfeld 1">
            <a:extLst>
              <a:ext uri="{FF2B5EF4-FFF2-40B4-BE49-F238E27FC236}">
                <a16:creationId xmlns:a16="http://schemas.microsoft.com/office/drawing/2014/main" id="{AE2B63BD-DB73-DCCC-16EC-0C39B6F9D2A1}"/>
              </a:ext>
            </a:extLst>
          </p:cNvPr>
          <p:cNvSpPr txBox="1"/>
          <p:nvPr/>
        </p:nvSpPr>
        <p:spPr>
          <a:xfrm>
            <a:off x="6477190" y="4195097"/>
            <a:ext cx="6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strike="noStrike" kern="0" cap="none" spc="0" normalizeH="0" baseline="0" noProof="0" dirty="0">
                <a:ln>
                  <a:noFill/>
                </a:ln>
                <a:solidFill>
                  <a:srgbClr val="3DCD58"/>
                </a:solidFill>
                <a:effectLst/>
                <a:uLnTx/>
                <a:uFillTx/>
              </a:rPr>
              <a:t>WiFi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9D8A6F2-789F-E525-7E9E-7F192DBF6BA9}"/>
              </a:ext>
            </a:extLst>
          </p:cNvPr>
          <p:cNvGrpSpPr/>
          <p:nvPr/>
        </p:nvGrpSpPr>
        <p:grpSpPr>
          <a:xfrm>
            <a:off x="6051615" y="4274439"/>
            <a:ext cx="425066" cy="433935"/>
            <a:chOff x="6435813" y="3194672"/>
            <a:chExt cx="689541" cy="689541"/>
          </a:xfrm>
        </p:grpSpPr>
        <p:sp>
          <p:nvSpPr>
            <p:cNvPr id="64" name="Ellipse 82">
              <a:extLst>
                <a:ext uri="{FF2B5EF4-FFF2-40B4-BE49-F238E27FC236}">
                  <a16:creationId xmlns:a16="http://schemas.microsoft.com/office/drawing/2014/main" id="{3A861E51-333A-19B4-A1EA-9FA5DA153449}"/>
                </a:ext>
              </a:extLst>
            </p:cNvPr>
            <p:cNvSpPr/>
            <p:nvPr/>
          </p:nvSpPr>
          <p:spPr>
            <a:xfrm rot="19024813">
              <a:off x="6752546" y="3476159"/>
              <a:ext cx="59216" cy="59216"/>
            </a:xfrm>
            <a:prstGeom prst="ellipse">
              <a:avLst/>
            </a:prstGeom>
            <a:solidFill>
              <a:srgbClr val="3DCD58"/>
            </a:solidFill>
            <a:ln w="38100" cap="flat" cmpd="sng" algn="ctr">
              <a:solidFill>
                <a:srgbClr val="3DCD5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Bogen 83">
              <a:extLst>
                <a:ext uri="{FF2B5EF4-FFF2-40B4-BE49-F238E27FC236}">
                  <a16:creationId xmlns:a16="http://schemas.microsoft.com/office/drawing/2014/main" id="{E69311DC-FC45-3723-6A2A-EE6F9208C288}"/>
                </a:ext>
              </a:extLst>
            </p:cNvPr>
            <p:cNvSpPr/>
            <p:nvPr/>
          </p:nvSpPr>
          <p:spPr>
            <a:xfrm rot="19024813">
              <a:off x="6656770" y="3397810"/>
              <a:ext cx="260032" cy="260032"/>
            </a:xfrm>
            <a:prstGeom prst="arc">
              <a:avLst/>
            </a:prstGeom>
            <a:noFill/>
            <a:ln w="38100" cap="rnd" cmpd="sng" algn="ctr">
              <a:solidFill>
                <a:srgbClr val="3DCD5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Bogen 84">
              <a:extLst>
                <a:ext uri="{FF2B5EF4-FFF2-40B4-BE49-F238E27FC236}">
                  <a16:creationId xmlns:a16="http://schemas.microsoft.com/office/drawing/2014/main" id="{C9BB6CD6-EDC5-D4F4-24D4-FA605E8DD9BB}"/>
                </a:ext>
              </a:extLst>
            </p:cNvPr>
            <p:cNvSpPr/>
            <p:nvPr/>
          </p:nvSpPr>
          <p:spPr>
            <a:xfrm rot="19024813">
              <a:off x="6542837" y="3294862"/>
              <a:ext cx="480158" cy="480158"/>
            </a:xfrm>
            <a:prstGeom prst="arc">
              <a:avLst/>
            </a:prstGeom>
            <a:noFill/>
            <a:ln w="38100" cap="rnd" cmpd="sng" algn="ctr">
              <a:solidFill>
                <a:srgbClr val="3DCD5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Bogen 85">
              <a:extLst>
                <a:ext uri="{FF2B5EF4-FFF2-40B4-BE49-F238E27FC236}">
                  <a16:creationId xmlns:a16="http://schemas.microsoft.com/office/drawing/2014/main" id="{72D93B8A-EEBD-48EB-E8E7-EBA1B3644895}"/>
                </a:ext>
              </a:extLst>
            </p:cNvPr>
            <p:cNvSpPr/>
            <p:nvPr/>
          </p:nvSpPr>
          <p:spPr>
            <a:xfrm rot="19024813">
              <a:off x="6435813" y="3194672"/>
              <a:ext cx="689541" cy="689541"/>
            </a:xfrm>
            <a:prstGeom prst="arc">
              <a:avLst/>
            </a:prstGeom>
            <a:noFill/>
            <a:ln w="38100" cap="rnd" cmpd="sng" algn="ctr">
              <a:solidFill>
                <a:srgbClr val="3DCD5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18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E6B89137-AA48-9731-BE61-35E1D2D6C4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6282" y="4623608"/>
            <a:ext cx="550755" cy="1036534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F24C422-7B04-7811-25EF-66B7F8DEA0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7453" y="1698103"/>
            <a:ext cx="370272" cy="37071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C92D1A3-95A9-F28E-13FF-6DAA13C025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13099" y="4733601"/>
            <a:ext cx="357989" cy="35841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91452D24-C3C3-BAC1-1C13-A7F078BD02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2536" y="3063938"/>
            <a:ext cx="354665" cy="38816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F02EFE2C-A512-4169-B0EB-07446BB25A4F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118" y="5971053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912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LIGHTING CONTROL AND HOME AUTOMATION SYSTEMS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65ABB6-923D-0A9C-4215-7D3E37023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443" y="4168262"/>
            <a:ext cx="549015" cy="5038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CC6C0D9-DC4E-EAEE-2011-E0A4C6A3508F}"/>
              </a:ext>
            </a:extLst>
          </p:cNvPr>
          <p:cNvSpPr txBox="1">
            <a:spLocks/>
          </p:cNvSpPr>
          <p:nvPr/>
        </p:nvSpPr>
        <p:spPr>
          <a:xfrm>
            <a:off x="1581456" y="1983801"/>
            <a:ext cx="4836704" cy="37811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177800" indent="-163513" algn="l" defTabSz="457184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361938" indent="-182557" algn="l" defTabSz="447659" rtl="0" eaLnBrk="1" latinLnBrk="0" hangingPunct="1">
              <a:spcBef>
                <a:spcPts val="300"/>
              </a:spcBef>
              <a:spcAft>
                <a:spcPts val="0"/>
              </a:spcAft>
              <a:buClr>
                <a:srgbClr val="36C746"/>
              </a:buClr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538144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719113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anose="020B0604020202020204" pitchFamily="34" charset="0"/>
              <a:buChar char="–"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896906" indent="-185731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 typeface="Arial" panose="020B0604020202020204" pitchFamily="34" charset="0"/>
              <a:buChar char="–"/>
              <a:defRPr sz="1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000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8879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3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" marR="0" lvl="0" indent="0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 using Wiser devices together with the Zigbee/IP gateway, you can control </a:t>
            </a:r>
            <a:r>
              <a:rPr lang="sv-SE" sz="1200" dirty="0">
                <a:solidFill>
                  <a:srgbClr val="626469"/>
                </a:solidFill>
              </a:rPr>
              <a:t>multiple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functions in </a:t>
            </a:r>
            <a:r>
              <a:rPr lang="sv-SE" sz="1200" dirty="0">
                <a:solidFill>
                  <a:srgbClr val="626469"/>
                </a:solidFill>
              </a:rPr>
              <a:t>your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sv-SE" sz="1200" dirty="0">
                <a:solidFill>
                  <a:srgbClr val="626469"/>
                </a:solidFill>
              </a:rPr>
              <a:t>smart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house.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4287" marR="0" lvl="0" indent="0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Via your own home network or from anywhere in the world via Port fordwarding and DDNS.</a:t>
            </a:r>
          </a:p>
          <a:p>
            <a:pPr marL="14287" marR="0" lvl="0" indent="0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4287" marR="0" lvl="0" indent="0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Control all the Wiser Smart Home devices with a single Wiser App and/or a Wiser Freelocate switch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3831" indent="0">
              <a:buNone/>
            </a:pPr>
            <a:r>
              <a:rPr lang="en-US" sz="1200" dirty="0"/>
              <a:t>Supported full range of Wiser devices such as :</a:t>
            </a:r>
          </a:p>
          <a:p>
            <a:pPr marL="535337" lvl="1" indent="-172641"/>
            <a:r>
              <a:rPr lang="en-US" dirty="0"/>
              <a:t>1/2/3G Switches</a:t>
            </a:r>
          </a:p>
          <a:p>
            <a:pPr marL="535337" lvl="1" indent="-172641"/>
            <a:r>
              <a:rPr lang="en-US" dirty="0"/>
              <a:t>1/2G Dimmer and Curtain Switches</a:t>
            </a:r>
          </a:p>
          <a:p>
            <a:pPr marL="535337" lvl="1" indent="-172641"/>
            <a:r>
              <a:rPr lang="en-US" dirty="0"/>
              <a:t>2/4 Keys free locate switches</a:t>
            </a:r>
          </a:p>
          <a:p>
            <a:pPr marL="535337" lvl="1" indent="-172641"/>
            <a:r>
              <a:rPr lang="en-US" dirty="0"/>
              <a:t>Water leakage, motion, temperature and Door contact sensor</a:t>
            </a:r>
          </a:p>
          <a:p>
            <a:pPr marL="535337" lvl="1" indent="-172641"/>
            <a:r>
              <a:rPr lang="en-US" dirty="0"/>
              <a:t>Multifunction gateway</a:t>
            </a:r>
          </a:p>
          <a:p>
            <a:pPr marL="535337" lvl="1" indent="-172641"/>
            <a:r>
              <a:rPr lang="en-US" dirty="0"/>
              <a:t>IP gateway</a:t>
            </a:r>
          </a:p>
          <a:p>
            <a:pPr marL="535337" lvl="1" indent="-172641"/>
            <a:r>
              <a:rPr lang="en-US" dirty="0"/>
              <a:t>360 degree IR converter </a:t>
            </a:r>
          </a:p>
          <a:p>
            <a:pPr marL="177800" marR="0" lvl="0" indent="-163513" algn="l" defTabSz="45718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D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D4EF31E-EDF5-B460-C4A5-341DF42DC6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494" y="5199442"/>
            <a:ext cx="577665" cy="577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1B302E-7520-B55C-8901-9244D74F966E}"/>
              </a:ext>
            </a:extLst>
          </p:cNvPr>
          <p:cNvCxnSpPr/>
          <p:nvPr/>
        </p:nvCxnSpPr>
        <p:spPr>
          <a:xfrm flipH="1">
            <a:off x="7346070" y="4791718"/>
            <a:ext cx="462523" cy="378473"/>
          </a:xfrm>
          <a:prstGeom prst="straightConnector1">
            <a:avLst/>
          </a:prstGeom>
          <a:noFill/>
          <a:ln w="25400" cap="rnd" cmpd="sng" algn="ctr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0C25F11-7C7F-6763-3F03-E35EE9F1B97C}"/>
              </a:ext>
            </a:extLst>
          </p:cNvPr>
          <p:cNvCxnSpPr/>
          <p:nvPr/>
        </p:nvCxnSpPr>
        <p:spPr>
          <a:xfrm>
            <a:off x="8663504" y="4798457"/>
            <a:ext cx="468855" cy="339571"/>
          </a:xfrm>
          <a:prstGeom prst="straightConnector1">
            <a:avLst/>
          </a:prstGeom>
          <a:noFill/>
          <a:ln w="25400" cap="rnd" cmpd="sng" algn="ctr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F199278-B55A-047A-6E9A-48DBB6F68868}"/>
              </a:ext>
            </a:extLst>
          </p:cNvPr>
          <p:cNvCxnSpPr>
            <a:cxnSpLocks/>
          </p:cNvCxnSpPr>
          <p:nvPr/>
        </p:nvCxnSpPr>
        <p:spPr>
          <a:xfrm>
            <a:off x="8261406" y="4824124"/>
            <a:ext cx="8348" cy="523127"/>
          </a:xfrm>
          <a:prstGeom prst="straightConnector1">
            <a:avLst/>
          </a:prstGeom>
          <a:noFill/>
          <a:ln w="25400" cap="rnd" cmpd="sng" algn="ctr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/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BEC4F24-15D8-7449-3144-7127575A0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946" y="5155421"/>
            <a:ext cx="657888" cy="65788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937AC7-6DC1-4440-0CD4-88CD9F49B1DF}"/>
              </a:ext>
            </a:extLst>
          </p:cNvPr>
          <p:cNvCxnSpPr>
            <a:cxnSpLocks/>
          </p:cNvCxnSpPr>
          <p:nvPr/>
        </p:nvCxnSpPr>
        <p:spPr>
          <a:xfrm>
            <a:off x="8815904" y="4420179"/>
            <a:ext cx="644444" cy="0"/>
          </a:xfrm>
          <a:prstGeom prst="straightConnector1">
            <a:avLst/>
          </a:prstGeom>
          <a:noFill/>
          <a:ln w="25400" cap="rnd" cmpd="sng" algn="ctr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/>
        </p:spPr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9B504CA-04B2-2E34-F304-3944BF068E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6343"/>
          <a:stretch/>
        </p:blipFill>
        <p:spPr>
          <a:xfrm>
            <a:off x="7369942" y="4782770"/>
            <a:ext cx="174901" cy="1776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61E8AE-6AED-7AB4-58BC-E360FC573B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6343"/>
          <a:stretch/>
        </p:blipFill>
        <p:spPr>
          <a:xfrm>
            <a:off x="8914198" y="4782770"/>
            <a:ext cx="174901" cy="177610"/>
          </a:xfrm>
          <a:prstGeom prst="rect">
            <a:avLst/>
          </a:prstGeom>
        </p:spPr>
      </p:pic>
      <p:pic>
        <p:nvPicPr>
          <p:cNvPr id="25" name="Picture 2" descr="Image result for router">
            <a:extLst>
              <a:ext uri="{FF2B5EF4-FFF2-40B4-BE49-F238E27FC236}">
                <a16:creationId xmlns:a16="http://schemas.microsoft.com/office/drawing/2014/main" id="{5C47D69B-E419-1DB3-ED44-6F5427CA0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95" y="3138044"/>
            <a:ext cx="858786" cy="48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ject 17">
            <a:extLst>
              <a:ext uri="{FF2B5EF4-FFF2-40B4-BE49-F238E27FC236}">
                <a16:creationId xmlns:a16="http://schemas.microsoft.com/office/drawing/2014/main" id="{E9BA2368-4803-18DE-083E-BADBE11E00CB}"/>
              </a:ext>
            </a:extLst>
          </p:cNvPr>
          <p:cNvSpPr/>
          <p:nvPr/>
        </p:nvSpPr>
        <p:spPr>
          <a:xfrm>
            <a:off x="8107778" y="3667354"/>
            <a:ext cx="370840" cy="289560"/>
          </a:xfrm>
          <a:custGeom>
            <a:avLst/>
            <a:gdLst/>
            <a:ahLst/>
            <a:cxnLst/>
            <a:rect l="l" t="t" r="r" b="b"/>
            <a:pathLst>
              <a:path w="370839" h="289559">
                <a:moveTo>
                  <a:pt x="187617" y="225958"/>
                </a:moveTo>
                <a:lnTo>
                  <a:pt x="173253" y="227304"/>
                </a:lnTo>
                <a:lnTo>
                  <a:pt x="165633" y="231305"/>
                </a:lnTo>
                <a:lnTo>
                  <a:pt x="154520" y="244386"/>
                </a:lnTo>
                <a:lnTo>
                  <a:pt x="153047" y="252018"/>
                </a:lnTo>
                <a:lnTo>
                  <a:pt x="153047" y="260781"/>
                </a:lnTo>
                <a:lnTo>
                  <a:pt x="156174" y="272641"/>
                </a:lnTo>
                <a:lnTo>
                  <a:pt x="164237" y="281917"/>
                </a:lnTo>
                <a:lnTo>
                  <a:pt x="175266" y="287703"/>
                </a:lnTo>
                <a:lnTo>
                  <a:pt x="187286" y="289090"/>
                </a:lnTo>
                <a:lnTo>
                  <a:pt x="195389" y="288328"/>
                </a:lnTo>
                <a:lnTo>
                  <a:pt x="203009" y="284327"/>
                </a:lnTo>
                <a:lnTo>
                  <a:pt x="214122" y="271246"/>
                </a:lnTo>
                <a:lnTo>
                  <a:pt x="215595" y="263613"/>
                </a:lnTo>
                <a:lnTo>
                  <a:pt x="215581" y="252018"/>
                </a:lnTo>
                <a:lnTo>
                  <a:pt x="215112" y="249453"/>
                </a:lnTo>
                <a:lnTo>
                  <a:pt x="214236" y="246964"/>
                </a:lnTo>
                <a:lnTo>
                  <a:pt x="228998" y="230835"/>
                </a:lnTo>
                <a:lnTo>
                  <a:pt x="200037" y="230835"/>
                </a:lnTo>
                <a:lnTo>
                  <a:pt x="194271" y="227584"/>
                </a:lnTo>
                <a:lnTo>
                  <a:pt x="187617" y="225958"/>
                </a:lnTo>
                <a:close/>
              </a:path>
              <a:path w="370839" h="289559">
                <a:moveTo>
                  <a:pt x="249782" y="168846"/>
                </a:moveTo>
                <a:lnTo>
                  <a:pt x="185813" y="168846"/>
                </a:lnTo>
                <a:lnTo>
                  <a:pt x="200062" y="170019"/>
                </a:lnTo>
                <a:lnTo>
                  <a:pt x="213990" y="173531"/>
                </a:lnTo>
                <a:lnTo>
                  <a:pt x="227292" y="179374"/>
                </a:lnTo>
                <a:lnTo>
                  <a:pt x="239661" y="187540"/>
                </a:lnTo>
                <a:lnTo>
                  <a:pt x="200037" y="230835"/>
                </a:lnTo>
                <a:lnTo>
                  <a:pt x="228998" y="230835"/>
                </a:lnTo>
                <a:lnTo>
                  <a:pt x="266623" y="189725"/>
                </a:lnTo>
                <a:lnTo>
                  <a:pt x="266484" y="183222"/>
                </a:lnTo>
                <a:lnTo>
                  <a:pt x="262432" y="179171"/>
                </a:lnTo>
                <a:lnTo>
                  <a:pt x="249782" y="168846"/>
                </a:lnTo>
                <a:close/>
              </a:path>
              <a:path w="370839" h="289559">
                <a:moveTo>
                  <a:pt x="185521" y="74688"/>
                </a:moveTo>
                <a:lnTo>
                  <a:pt x="115907" y="88468"/>
                </a:lnTo>
                <a:lnTo>
                  <a:pt x="57035" y="127952"/>
                </a:lnTo>
                <a:lnTo>
                  <a:pt x="53898" y="132702"/>
                </a:lnTo>
                <a:lnTo>
                  <a:pt x="53924" y="138391"/>
                </a:lnTo>
                <a:lnTo>
                  <a:pt x="55067" y="141122"/>
                </a:lnTo>
                <a:lnTo>
                  <a:pt x="111340" y="196392"/>
                </a:lnTo>
                <a:lnTo>
                  <a:pt x="114046" y="197408"/>
                </a:lnTo>
                <a:lnTo>
                  <a:pt x="119481" y="197408"/>
                </a:lnTo>
                <a:lnTo>
                  <a:pt x="122212" y="196367"/>
                </a:lnTo>
                <a:lnTo>
                  <a:pt x="124294" y="194284"/>
                </a:lnTo>
                <a:lnTo>
                  <a:pt x="137932" y="183151"/>
                </a:lnTo>
                <a:lnTo>
                  <a:pt x="153063" y="175202"/>
                </a:lnTo>
                <a:lnTo>
                  <a:pt x="163695" y="172059"/>
                </a:lnTo>
                <a:lnTo>
                  <a:pt x="117055" y="172059"/>
                </a:lnTo>
                <a:lnTo>
                  <a:pt x="80048" y="135712"/>
                </a:lnTo>
                <a:lnTo>
                  <a:pt x="103350" y="118702"/>
                </a:lnTo>
                <a:lnTo>
                  <a:pt x="129051" y="106270"/>
                </a:lnTo>
                <a:lnTo>
                  <a:pt x="156618" y="98643"/>
                </a:lnTo>
                <a:lnTo>
                  <a:pt x="185521" y="96050"/>
                </a:lnTo>
                <a:lnTo>
                  <a:pt x="269654" y="96050"/>
                </a:lnTo>
                <a:lnTo>
                  <a:pt x="250258" y="86539"/>
                </a:lnTo>
                <a:lnTo>
                  <a:pt x="218669" y="77695"/>
                </a:lnTo>
                <a:lnTo>
                  <a:pt x="185521" y="74688"/>
                </a:lnTo>
                <a:close/>
              </a:path>
              <a:path w="370839" h="289559">
                <a:moveTo>
                  <a:pt x="185813" y="147497"/>
                </a:moveTo>
                <a:lnTo>
                  <a:pt x="167565" y="149033"/>
                </a:lnTo>
                <a:lnTo>
                  <a:pt x="149739" y="153639"/>
                </a:lnTo>
                <a:lnTo>
                  <a:pt x="132760" y="161315"/>
                </a:lnTo>
                <a:lnTo>
                  <a:pt x="117055" y="172059"/>
                </a:lnTo>
                <a:lnTo>
                  <a:pt x="163695" y="172059"/>
                </a:lnTo>
                <a:lnTo>
                  <a:pt x="169189" y="170435"/>
                </a:lnTo>
                <a:lnTo>
                  <a:pt x="185813" y="168846"/>
                </a:lnTo>
                <a:lnTo>
                  <a:pt x="249782" y="168846"/>
                </a:lnTo>
                <a:lnTo>
                  <a:pt x="245453" y="165312"/>
                </a:lnTo>
                <a:lnTo>
                  <a:pt x="226609" y="155414"/>
                </a:lnTo>
                <a:lnTo>
                  <a:pt x="206522" y="149476"/>
                </a:lnTo>
                <a:lnTo>
                  <a:pt x="185813" y="147497"/>
                </a:lnTo>
                <a:close/>
              </a:path>
              <a:path w="370839" h="289559">
                <a:moveTo>
                  <a:pt x="269654" y="96050"/>
                </a:moveTo>
                <a:lnTo>
                  <a:pt x="185521" y="96050"/>
                </a:lnTo>
                <a:lnTo>
                  <a:pt x="217028" y="99131"/>
                </a:lnTo>
                <a:lnTo>
                  <a:pt x="246889" y="108183"/>
                </a:lnTo>
                <a:lnTo>
                  <a:pt x="274409" y="122919"/>
                </a:lnTo>
                <a:lnTo>
                  <a:pt x="298894" y="143052"/>
                </a:lnTo>
                <a:lnTo>
                  <a:pt x="300977" y="145135"/>
                </a:lnTo>
                <a:lnTo>
                  <a:pt x="303707" y="146177"/>
                </a:lnTo>
                <a:lnTo>
                  <a:pt x="309156" y="146177"/>
                </a:lnTo>
                <a:lnTo>
                  <a:pt x="311861" y="145161"/>
                </a:lnTo>
                <a:lnTo>
                  <a:pt x="336712" y="120688"/>
                </a:lnTo>
                <a:lnTo>
                  <a:pt x="306260" y="120688"/>
                </a:lnTo>
                <a:lnTo>
                  <a:pt x="279663" y="100958"/>
                </a:lnTo>
                <a:lnTo>
                  <a:pt x="269654" y="96050"/>
                </a:lnTo>
                <a:close/>
              </a:path>
              <a:path w="370839" h="289559">
                <a:moveTo>
                  <a:pt x="287732" y="21361"/>
                </a:moveTo>
                <a:lnTo>
                  <a:pt x="185813" y="21361"/>
                </a:lnTo>
                <a:lnTo>
                  <a:pt x="229508" y="25390"/>
                </a:lnTo>
                <a:lnTo>
                  <a:pt x="271098" y="37241"/>
                </a:lnTo>
                <a:lnTo>
                  <a:pt x="309734" y="56556"/>
                </a:lnTo>
                <a:lnTo>
                  <a:pt x="344563" y="82981"/>
                </a:lnTo>
                <a:lnTo>
                  <a:pt x="306260" y="120688"/>
                </a:lnTo>
                <a:lnTo>
                  <a:pt x="336712" y="120688"/>
                </a:lnTo>
                <a:lnTo>
                  <a:pt x="369442" y="88438"/>
                </a:lnTo>
                <a:lnTo>
                  <a:pt x="370573" y="85737"/>
                </a:lnTo>
                <a:lnTo>
                  <a:pt x="370598" y="80048"/>
                </a:lnTo>
                <a:lnTo>
                  <a:pt x="369481" y="77304"/>
                </a:lnTo>
                <a:lnTo>
                  <a:pt x="367461" y="75298"/>
                </a:lnTo>
                <a:lnTo>
                  <a:pt x="328240" y="43050"/>
                </a:lnTo>
                <a:lnTo>
                  <a:pt x="287732" y="21361"/>
                </a:lnTo>
                <a:close/>
              </a:path>
              <a:path w="370839" h="289559">
                <a:moveTo>
                  <a:pt x="185813" y="0"/>
                </a:moveTo>
                <a:lnTo>
                  <a:pt x="135328" y="4937"/>
                </a:lnTo>
                <a:lnTo>
                  <a:pt x="87483" y="19442"/>
                </a:lnTo>
                <a:lnTo>
                  <a:pt x="43392" y="43050"/>
                </a:lnTo>
                <a:lnTo>
                  <a:pt x="4165" y="75298"/>
                </a:lnTo>
                <a:lnTo>
                  <a:pt x="0" y="79463"/>
                </a:lnTo>
                <a:lnTo>
                  <a:pt x="0" y="86233"/>
                </a:lnTo>
                <a:lnTo>
                  <a:pt x="6261" y="92494"/>
                </a:lnTo>
                <a:lnTo>
                  <a:pt x="8991" y="93535"/>
                </a:lnTo>
                <a:lnTo>
                  <a:pt x="14452" y="93535"/>
                </a:lnTo>
                <a:lnTo>
                  <a:pt x="17183" y="92494"/>
                </a:lnTo>
                <a:lnTo>
                  <a:pt x="19278" y="90398"/>
                </a:lnTo>
                <a:lnTo>
                  <a:pt x="55238" y="60832"/>
                </a:lnTo>
                <a:lnTo>
                  <a:pt x="95664" y="39187"/>
                </a:lnTo>
                <a:lnTo>
                  <a:pt x="139531" y="25888"/>
                </a:lnTo>
                <a:lnTo>
                  <a:pt x="185813" y="21361"/>
                </a:lnTo>
                <a:lnTo>
                  <a:pt x="287732" y="21361"/>
                </a:lnTo>
                <a:lnTo>
                  <a:pt x="284148" y="19442"/>
                </a:lnTo>
                <a:lnTo>
                  <a:pt x="236300" y="4937"/>
                </a:lnTo>
                <a:lnTo>
                  <a:pt x="185813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" name="object 17">
            <a:extLst>
              <a:ext uri="{FF2B5EF4-FFF2-40B4-BE49-F238E27FC236}">
                <a16:creationId xmlns:a16="http://schemas.microsoft.com/office/drawing/2014/main" id="{38176ED8-D620-D070-6E99-E4608FCFD15D}"/>
              </a:ext>
            </a:extLst>
          </p:cNvPr>
          <p:cNvSpPr/>
          <p:nvPr/>
        </p:nvSpPr>
        <p:spPr>
          <a:xfrm>
            <a:off x="8119455" y="2809546"/>
            <a:ext cx="370840" cy="289560"/>
          </a:xfrm>
          <a:custGeom>
            <a:avLst/>
            <a:gdLst/>
            <a:ahLst/>
            <a:cxnLst/>
            <a:rect l="l" t="t" r="r" b="b"/>
            <a:pathLst>
              <a:path w="370839" h="289559">
                <a:moveTo>
                  <a:pt x="187617" y="225958"/>
                </a:moveTo>
                <a:lnTo>
                  <a:pt x="173253" y="227304"/>
                </a:lnTo>
                <a:lnTo>
                  <a:pt x="165633" y="231305"/>
                </a:lnTo>
                <a:lnTo>
                  <a:pt x="154520" y="244386"/>
                </a:lnTo>
                <a:lnTo>
                  <a:pt x="153047" y="252018"/>
                </a:lnTo>
                <a:lnTo>
                  <a:pt x="153047" y="260781"/>
                </a:lnTo>
                <a:lnTo>
                  <a:pt x="156174" y="272641"/>
                </a:lnTo>
                <a:lnTo>
                  <a:pt x="164237" y="281917"/>
                </a:lnTo>
                <a:lnTo>
                  <a:pt x="175266" y="287703"/>
                </a:lnTo>
                <a:lnTo>
                  <a:pt x="187286" y="289090"/>
                </a:lnTo>
                <a:lnTo>
                  <a:pt x="195389" y="288328"/>
                </a:lnTo>
                <a:lnTo>
                  <a:pt x="203009" y="284327"/>
                </a:lnTo>
                <a:lnTo>
                  <a:pt x="214122" y="271246"/>
                </a:lnTo>
                <a:lnTo>
                  <a:pt x="215595" y="263613"/>
                </a:lnTo>
                <a:lnTo>
                  <a:pt x="215581" y="252018"/>
                </a:lnTo>
                <a:lnTo>
                  <a:pt x="215112" y="249453"/>
                </a:lnTo>
                <a:lnTo>
                  <a:pt x="214236" y="246964"/>
                </a:lnTo>
                <a:lnTo>
                  <a:pt x="228998" y="230835"/>
                </a:lnTo>
                <a:lnTo>
                  <a:pt x="200037" y="230835"/>
                </a:lnTo>
                <a:lnTo>
                  <a:pt x="194271" y="227584"/>
                </a:lnTo>
                <a:lnTo>
                  <a:pt x="187617" y="225958"/>
                </a:lnTo>
                <a:close/>
              </a:path>
              <a:path w="370839" h="289559">
                <a:moveTo>
                  <a:pt x="249782" y="168846"/>
                </a:moveTo>
                <a:lnTo>
                  <a:pt x="185813" y="168846"/>
                </a:lnTo>
                <a:lnTo>
                  <a:pt x="200062" y="170019"/>
                </a:lnTo>
                <a:lnTo>
                  <a:pt x="213990" y="173531"/>
                </a:lnTo>
                <a:lnTo>
                  <a:pt x="227292" y="179374"/>
                </a:lnTo>
                <a:lnTo>
                  <a:pt x="239661" y="187540"/>
                </a:lnTo>
                <a:lnTo>
                  <a:pt x="200037" y="230835"/>
                </a:lnTo>
                <a:lnTo>
                  <a:pt x="228998" y="230835"/>
                </a:lnTo>
                <a:lnTo>
                  <a:pt x="266623" y="189725"/>
                </a:lnTo>
                <a:lnTo>
                  <a:pt x="266484" y="183222"/>
                </a:lnTo>
                <a:lnTo>
                  <a:pt x="262432" y="179171"/>
                </a:lnTo>
                <a:lnTo>
                  <a:pt x="249782" y="168846"/>
                </a:lnTo>
                <a:close/>
              </a:path>
              <a:path w="370839" h="289559">
                <a:moveTo>
                  <a:pt x="185521" y="74688"/>
                </a:moveTo>
                <a:lnTo>
                  <a:pt x="115907" y="88468"/>
                </a:lnTo>
                <a:lnTo>
                  <a:pt x="57035" y="127952"/>
                </a:lnTo>
                <a:lnTo>
                  <a:pt x="53898" y="132702"/>
                </a:lnTo>
                <a:lnTo>
                  <a:pt x="53924" y="138391"/>
                </a:lnTo>
                <a:lnTo>
                  <a:pt x="55067" y="141122"/>
                </a:lnTo>
                <a:lnTo>
                  <a:pt x="111340" y="196392"/>
                </a:lnTo>
                <a:lnTo>
                  <a:pt x="114046" y="197408"/>
                </a:lnTo>
                <a:lnTo>
                  <a:pt x="119481" y="197408"/>
                </a:lnTo>
                <a:lnTo>
                  <a:pt x="122212" y="196367"/>
                </a:lnTo>
                <a:lnTo>
                  <a:pt x="124294" y="194284"/>
                </a:lnTo>
                <a:lnTo>
                  <a:pt x="137932" y="183151"/>
                </a:lnTo>
                <a:lnTo>
                  <a:pt x="153063" y="175202"/>
                </a:lnTo>
                <a:lnTo>
                  <a:pt x="163695" y="172059"/>
                </a:lnTo>
                <a:lnTo>
                  <a:pt x="117055" y="172059"/>
                </a:lnTo>
                <a:lnTo>
                  <a:pt x="80048" y="135712"/>
                </a:lnTo>
                <a:lnTo>
                  <a:pt x="103350" y="118702"/>
                </a:lnTo>
                <a:lnTo>
                  <a:pt x="129051" y="106270"/>
                </a:lnTo>
                <a:lnTo>
                  <a:pt x="156618" y="98643"/>
                </a:lnTo>
                <a:lnTo>
                  <a:pt x="185521" y="96050"/>
                </a:lnTo>
                <a:lnTo>
                  <a:pt x="269654" y="96050"/>
                </a:lnTo>
                <a:lnTo>
                  <a:pt x="250258" y="86539"/>
                </a:lnTo>
                <a:lnTo>
                  <a:pt x="218669" y="77695"/>
                </a:lnTo>
                <a:lnTo>
                  <a:pt x="185521" y="74688"/>
                </a:lnTo>
                <a:close/>
              </a:path>
              <a:path w="370839" h="289559">
                <a:moveTo>
                  <a:pt x="185813" y="147497"/>
                </a:moveTo>
                <a:lnTo>
                  <a:pt x="167565" y="149033"/>
                </a:lnTo>
                <a:lnTo>
                  <a:pt x="149739" y="153639"/>
                </a:lnTo>
                <a:lnTo>
                  <a:pt x="132760" y="161315"/>
                </a:lnTo>
                <a:lnTo>
                  <a:pt x="117055" y="172059"/>
                </a:lnTo>
                <a:lnTo>
                  <a:pt x="163695" y="172059"/>
                </a:lnTo>
                <a:lnTo>
                  <a:pt x="169189" y="170435"/>
                </a:lnTo>
                <a:lnTo>
                  <a:pt x="185813" y="168846"/>
                </a:lnTo>
                <a:lnTo>
                  <a:pt x="249782" y="168846"/>
                </a:lnTo>
                <a:lnTo>
                  <a:pt x="245453" y="165312"/>
                </a:lnTo>
                <a:lnTo>
                  <a:pt x="226609" y="155414"/>
                </a:lnTo>
                <a:lnTo>
                  <a:pt x="206522" y="149476"/>
                </a:lnTo>
                <a:lnTo>
                  <a:pt x="185813" y="147497"/>
                </a:lnTo>
                <a:close/>
              </a:path>
              <a:path w="370839" h="289559">
                <a:moveTo>
                  <a:pt x="269654" y="96050"/>
                </a:moveTo>
                <a:lnTo>
                  <a:pt x="185521" y="96050"/>
                </a:lnTo>
                <a:lnTo>
                  <a:pt x="217028" y="99131"/>
                </a:lnTo>
                <a:lnTo>
                  <a:pt x="246889" y="108183"/>
                </a:lnTo>
                <a:lnTo>
                  <a:pt x="274409" y="122919"/>
                </a:lnTo>
                <a:lnTo>
                  <a:pt x="298894" y="143052"/>
                </a:lnTo>
                <a:lnTo>
                  <a:pt x="300977" y="145135"/>
                </a:lnTo>
                <a:lnTo>
                  <a:pt x="303707" y="146177"/>
                </a:lnTo>
                <a:lnTo>
                  <a:pt x="309156" y="146177"/>
                </a:lnTo>
                <a:lnTo>
                  <a:pt x="311861" y="145161"/>
                </a:lnTo>
                <a:lnTo>
                  <a:pt x="336712" y="120688"/>
                </a:lnTo>
                <a:lnTo>
                  <a:pt x="306260" y="120688"/>
                </a:lnTo>
                <a:lnTo>
                  <a:pt x="279663" y="100958"/>
                </a:lnTo>
                <a:lnTo>
                  <a:pt x="269654" y="96050"/>
                </a:lnTo>
                <a:close/>
              </a:path>
              <a:path w="370839" h="289559">
                <a:moveTo>
                  <a:pt x="287732" y="21361"/>
                </a:moveTo>
                <a:lnTo>
                  <a:pt x="185813" y="21361"/>
                </a:lnTo>
                <a:lnTo>
                  <a:pt x="229508" y="25390"/>
                </a:lnTo>
                <a:lnTo>
                  <a:pt x="271098" y="37241"/>
                </a:lnTo>
                <a:lnTo>
                  <a:pt x="309734" y="56556"/>
                </a:lnTo>
                <a:lnTo>
                  <a:pt x="344563" y="82981"/>
                </a:lnTo>
                <a:lnTo>
                  <a:pt x="306260" y="120688"/>
                </a:lnTo>
                <a:lnTo>
                  <a:pt x="336712" y="120688"/>
                </a:lnTo>
                <a:lnTo>
                  <a:pt x="369442" y="88438"/>
                </a:lnTo>
                <a:lnTo>
                  <a:pt x="370573" y="85737"/>
                </a:lnTo>
                <a:lnTo>
                  <a:pt x="370598" y="80048"/>
                </a:lnTo>
                <a:lnTo>
                  <a:pt x="369481" y="77304"/>
                </a:lnTo>
                <a:lnTo>
                  <a:pt x="367461" y="75298"/>
                </a:lnTo>
                <a:lnTo>
                  <a:pt x="328240" y="43050"/>
                </a:lnTo>
                <a:lnTo>
                  <a:pt x="287732" y="21361"/>
                </a:lnTo>
                <a:close/>
              </a:path>
              <a:path w="370839" h="289559">
                <a:moveTo>
                  <a:pt x="185813" y="0"/>
                </a:moveTo>
                <a:lnTo>
                  <a:pt x="135328" y="4937"/>
                </a:lnTo>
                <a:lnTo>
                  <a:pt x="87483" y="19442"/>
                </a:lnTo>
                <a:lnTo>
                  <a:pt x="43392" y="43050"/>
                </a:lnTo>
                <a:lnTo>
                  <a:pt x="4165" y="75298"/>
                </a:lnTo>
                <a:lnTo>
                  <a:pt x="0" y="79463"/>
                </a:lnTo>
                <a:lnTo>
                  <a:pt x="0" y="86233"/>
                </a:lnTo>
                <a:lnTo>
                  <a:pt x="6261" y="92494"/>
                </a:lnTo>
                <a:lnTo>
                  <a:pt x="8991" y="93535"/>
                </a:lnTo>
                <a:lnTo>
                  <a:pt x="14452" y="93535"/>
                </a:lnTo>
                <a:lnTo>
                  <a:pt x="17183" y="92494"/>
                </a:lnTo>
                <a:lnTo>
                  <a:pt x="19278" y="90398"/>
                </a:lnTo>
                <a:lnTo>
                  <a:pt x="55238" y="60832"/>
                </a:lnTo>
                <a:lnTo>
                  <a:pt x="95664" y="39187"/>
                </a:lnTo>
                <a:lnTo>
                  <a:pt x="139531" y="25888"/>
                </a:lnTo>
                <a:lnTo>
                  <a:pt x="185813" y="21361"/>
                </a:lnTo>
                <a:lnTo>
                  <a:pt x="287732" y="21361"/>
                </a:lnTo>
                <a:lnTo>
                  <a:pt x="284148" y="19442"/>
                </a:lnTo>
                <a:lnTo>
                  <a:pt x="236300" y="4937"/>
                </a:lnTo>
                <a:lnTo>
                  <a:pt x="185813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EC43C25-85FC-E45C-6EAE-925C0CE56A06}"/>
              </a:ext>
            </a:extLst>
          </p:cNvPr>
          <p:cNvCxnSpPr>
            <a:cxnSpLocks/>
          </p:cNvCxnSpPr>
          <p:nvPr/>
        </p:nvCxnSpPr>
        <p:spPr>
          <a:xfrm flipH="1">
            <a:off x="7660482" y="3486339"/>
            <a:ext cx="393582" cy="0"/>
          </a:xfrm>
          <a:prstGeom prst="line">
            <a:avLst/>
          </a:prstGeom>
          <a:ln w="12700" cap="rnd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8795AC-2257-78C6-E57E-4A65E5F9A1EC}"/>
              </a:ext>
            </a:extLst>
          </p:cNvPr>
          <p:cNvSpPr txBox="1"/>
          <p:nvPr/>
        </p:nvSpPr>
        <p:spPr>
          <a:xfrm>
            <a:off x="7602364" y="3255777"/>
            <a:ext cx="563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00B050"/>
                </a:solidFill>
              </a:rPr>
              <a:t>TCP/IP</a:t>
            </a:r>
            <a:endParaRPr lang="zh-CN" altLang="en-US" sz="800" dirty="0">
              <a:solidFill>
                <a:srgbClr val="00B050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C3721C6-9B2D-97DF-5A98-16009E14C204}"/>
              </a:ext>
            </a:extLst>
          </p:cNvPr>
          <p:cNvCxnSpPr>
            <a:cxnSpLocks/>
          </p:cNvCxnSpPr>
          <p:nvPr/>
        </p:nvCxnSpPr>
        <p:spPr>
          <a:xfrm flipV="1">
            <a:off x="7320743" y="1983710"/>
            <a:ext cx="0" cy="1172345"/>
          </a:xfrm>
          <a:prstGeom prst="line">
            <a:avLst/>
          </a:prstGeom>
          <a:ln w="12700" cap="rnd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33F10CA-C423-E4E5-E7D2-839DF0B1486E}"/>
              </a:ext>
            </a:extLst>
          </p:cNvPr>
          <p:cNvSpPr txBox="1"/>
          <p:nvPr/>
        </p:nvSpPr>
        <p:spPr>
          <a:xfrm>
            <a:off x="7544843" y="1768357"/>
            <a:ext cx="5442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3FAE49"/>
                </a:solidFill>
              </a:rPr>
              <a:t>4G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75E445-0951-E40D-FC2C-EF1EA873B7B1}"/>
              </a:ext>
            </a:extLst>
          </p:cNvPr>
          <p:cNvSpPr txBox="1"/>
          <p:nvPr/>
        </p:nvSpPr>
        <p:spPr>
          <a:xfrm>
            <a:off x="7038951" y="3208692"/>
            <a:ext cx="7318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DDNS service provider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EB748D4-D1A6-2826-B082-372900D0613C}"/>
              </a:ext>
            </a:extLst>
          </p:cNvPr>
          <p:cNvSpPr/>
          <p:nvPr/>
        </p:nvSpPr>
        <p:spPr>
          <a:xfrm>
            <a:off x="6981746" y="3156053"/>
            <a:ext cx="678735" cy="637053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7C51AD9-4DF1-7F5F-5A1E-A476A4DB5855}"/>
              </a:ext>
            </a:extLst>
          </p:cNvPr>
          <p:cNvCxnSpPr>
            <a:cxnSpLocks/>
          </p:cNvCxnSpPr>
          <p:nvPr/>
        </p:nvCxnSpPr>
        <p:spPr>
          <a:xfrm flipH="1">
            <a:off x="7320743" y="1983710"/>
            <a:ext cx="661362" cy="0"/>
          </a:xfrm>
          <a:prstGeom prst="line">
            <a:avLst/>
          </a:prstGeom>
          <a:ln w="12700" cap="rnd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65D234E-6EF8-85A0-DF02-4E9CCEB97513}"/>
              </a:ext>
            </a:extLst>
          </p:cNvPr>
          <p:cNvSpPr txBox="1">
            <a:spLocks/>
          </p:cNvSpPr>
          <p:nvPr/>
        </p:nvSpPr>
        <p:spPr>
          <a:xfrm>
            <a:off x="1506360" y="1455534"/>
            <a:ext cx="8647112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3032" indent="-157158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Tx/>
              <a:buNone/>
              <a:defRPr sz="2400" b="0" kern="1200">
                <a:solidFill>
                  <a:schemeClr val="tx2"/>
                </a:solidFill>
                <a:latin typeface="+mj-lt"/>
                <a:ea typeface="+mn-ea"/>
                <a:cs typeface="Arial"/>
              </a:defRPr>
            </a:lvl1pPr>
            <a:lvl2pPr marL="361938" indent="-182557" algn="l" defTabSz="447659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538144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3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719113" indent="-179382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2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896906" indent="-185731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36C746"/>
              </a:buClr>
              <a:buFontTx/>
              <a:buNone/>
              <a:defRPr sz="1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000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96080" indent="-182874" algn="l" defTabSz="457184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8879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3" indent="-228592" algn="l" defTabSz="45718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DCD58"/>
              </a:buClr>
              <a:defRPr/>
            </a:pPr>
            <a:r>
              <a:rPr lang="sv-SE" sz="2000" dirty="0"/>
              <a:t>Operation with Wiser Gateway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0837786-4072-8E24-2A35-EC7364A67AD8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7281834" y="5484365"/>
            <a:ext cx="604859" cy="253879"/>
          </a:xfrm>
          <a:prstGeom prst="straightConnector1">
            <a:avLst/>
          </a:prstGeom>
          <a:noFill/>
          <a:ln w="25400" cap="rnd" cmpd="sng" algn="ctr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/>
        </p:spPr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60FBFF25-556F-3226-3B6C-A49B2E143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7820" y="1599311"/>
            <a:ext cx="550755" cy="103653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B406029-FB01-7107-1E59-36C3F99BB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6593" y="5404622"/>
            <a:ext cx="660889" cy="66724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E20298D-A4BF-A7DE-F8A9-B70C0D742C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6526" y="4065204"/>
            <a:ext cx="706689" cy="70750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E1B50C-4EAC-4A44-A875-07D532978473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943680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5721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STANDALONE MOTION DETECTORS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F4EDE-660B-8467-F756-0347EC83EB00}"/>
              </a:ext>
            </a:extLst>
          </p:cNvPr>
          <p:cNvSpPr txBox="1"/>
          <p:nvPr/>
        </p:nvSpPr>
        <p:spPr>
          <a:xfrm>
            <a:off x="4206088" y="1637224"/>
            <a:ext cx="53896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 THE SHELF PLUG AND PLAY ITEMS.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SENSORS FOR SPECIAL APPLICATIONS LIKE MEDICAL FACILITIES, PATIENT ROOMS, WAREHOUSES, HIGH BAY SENSORS.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CUSTOMIZED SOLUTION FOR PROJECTS.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AESTHETIC DESIGN AND WIDE RANGE.</a:t>
            </a:r>
          </a:p>
          <a:p>
            <a:endParaRPr lang="en-A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8CCF13-E8AB-5B94-64F8-F05DA6979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604" y="1383030"/>
            <a:ext cx="2385893" cy="238589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5828ABD-88C7-4D57-879C-0E2D153F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78" y="4499546"/>
            <a:ext cx="2944119" cy="151685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9C3AD29-C417-579F-6757-3124C0C87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390" y="4319452"/>
            <a:ext cx="1854517" cy="187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ite mat, similar to RAL9010">
            <a:extLst>
              <a:ext uri="{FF2B5EF4-FFF2-40B4-BE49-F238E27FC236}">
                <a16:creationId xmlns:a16="http://schemas.microsoft.com/office/drawing/2014/main" id="{8671EFE7-4609-F837-5032-07F33B419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05" y="4460729"/>
            <a:ext cx="1594485" cy="159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CD4FC3-6A35-4794-AB0B-492F02BC227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905980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964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STANDALONE MOTION DETECTORS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1F516-8E5A-5418-E444-2121012AB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97" y="1455534"/>
            <a:ext cx="4805363" cy="2475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595241-F0CE-800A-1C4E-0DAAA9AB4787}"/>
              </a:ext>
            </a:extLst>
          </p:cNvPr>
          <p:cNvSpPr txBox="1"/>
          <p:nvPr/>
        </p:nvSpPr>
        <p:spPr>
          <a:xfrm>
            <a:off x="1775460" y="3532146"/>
            <a:ext cx="3139440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FLAT DESIGN SENSOR- ESYLUX</a:t>
            </a:r>
            <a:endParaRPr lang="en-AE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EB75C20-2B18-DA66-55A4-94451A796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355" y="1715958"/>
            <a:ext cx="5373341" cy="26118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C14CA7-42AB-EF61-78B4-021AEBAAD3C5}"/>
              </a:ext>
            </a:extLst>
          </p:cNvPr>
          <p:cNvSpPr txBox="1"/>
          <p:nvPr/>
        </p:nvSpPr>
        <p:spPr>
          <a:xfrm>
            <a:off x="6663183" y="4497101"/>
            <a:ext cx="433346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SMART MULTIDISPLINARY CONTROL SENSOR-ESYLUX</a:t>
            </a:r>
            <a:endParaRPr lang="en-AE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ED8FE4-3FCD-FA1B-CA83-C4F6F96A9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015" y="4237833"/>
            <a:ext cx="2163705" cy="176689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963D934-C7F9-26D0-5598-4A5EDAFAC44A}"/>
              </a:ext>
            </a:extLst>
          </p:cNvPr>
          <p:cNvSpPr txBox="1"/>
          <p:nvPr/>
        </p:nvSpPr>
        <p:spPr>
          <a:xfrm>
            <a:off x="2073015" y="6096057"/>
            <a:ext cx="2052162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MINI SENSOR-ESYLUX</a:t>
            </a:r>
            <a:endParaRPr lang="en-AE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CD8B73-A0D0-4C4F-AE7C-BF8391869E0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38" y="5944043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29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BUILDING MANAGEMENT SYSTEM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F4EDE-660B-8467-F756-0347EC83EB00}"/>
              </a:ext>
            </a:extLst>
          </p:cNvPr>
          <p:cNvSpPr txBox="1"/>
          <p:nvPr/>
        </p:nvSpPr>
        <p:spPr>
          <a:xfrm>
            <a:off x="5527371" y="1962486"/>
            <a:ext cx="49400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COMPLETE SOLUTION WITH FIELD DEVICES, CONTROLLERS AND BMS SOFTWARE.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CUSTOMIZED SOLUTION FOR EXISTING BUILDINGS.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THIRD PARTY SYSTEMS INTEGRATION.</a:t>
            </a:r>
          </a:p>
          <a:p>
            <a:endParaRPr lang="en-A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021AC-D85D-465E-1BF5-4C7A5A6D4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868" y="953836"/>
            <a:ext cx="1174098" cy="5160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B3145A-5961-3DBA-3289-71270D485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288" y="1962486"/>
            <a:ext cx="3412580" cy="24078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1E84C7-4BBC-4E34-AE1C-D249BCE60B1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904164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2307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BUILDING MANAGEMENT SYSTEM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021AC-D85D-465E-1BF5-4C7A5A6D4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802" y="1071884"/>
            <a:ext cx="1174098" cy="516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0328C-E063-193A-FB11-6470DABD5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406" y="1447956"/>
            <a:ext cx="8563233" cy="48177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7A8708-BF26-4186-80C8-85BBA811B8B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971263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4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GUEST ROOM MANAGEMENT SOLUTIONS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F4EDE-660B-8467-F756-0347EC83EB00}"/>
              </a:ext>
            </a:extLst>
          </p:cNvPr>
          <p:cNvSpPr txBox="1"/>
          <p:nvPr/>
        </p:nvSpPr>
        <p:spPr>
          <a:xfrm>
            <a:off x="5527371" y="1962486"/>
            <a:ext cx="49400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COMPLETE GUEST ROOM MANAGEMENT SOLUTION.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WIDE RANGE WITH CUSTOMIZED DESIGN AS PER PROJECT REQUIREMENTS.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CENTRALIZED/ STANDALONE OPTIONS.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46CDE0-6092-0677-1DB8-129E8118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529" y="1326361"/>
            <a:ext cx="1261976" cy="3993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86CDC-841E-11BA-A5A1-053B71809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885" y="3582859"/>
            <a:ext cx="1228537" cy="1595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4ABF66-EE94-CA40-4546-DE005AF2F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94" y="3899560"/>
            <a:ext cx="2887936" cy="1278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019482-B824-2B26-EA4C-E44BF3132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1011" y="1962486"/>
            <a:ext cx="1493949" cy="14332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DCE859-28F0-97E5-523C-D4A3D39F1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4948" y="1975457"/>
            <a:ext cx="1519707" cy="14202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6FB8C4-939E-4B37-9DA5-7713A09F40D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852432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2664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3157432-808D-E163-CC3A-2EF94894A41D}"/>
              </a:ext>
            </a:extLst>
          </p:cNvPr>
          <p:cNvSpPr txBox="1"/>
          <p:nvPr/>
        </p:nvSpPr>
        <p:spPr>
          <a:xfrm>
            <a:off x="4003130" y="240268"/>
            <a:ext cx="335715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ELV PRODUCTS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CE29CB-F644-7C10-06DF-8B4D7953EAFC}"/>
              </a:ext>
            </a:extLst>
          </p:cNvPr>
          <p:cNvSpPr txBox="1">
            <a:spLocks/>
          </p:cNvSpPr>
          <p:nvPr/>
        </p:nvSpPr>
        <p:spPr>
          <a:xfrm>
            <a:off x="1143000" y="853273"/>
            <a:ext cx="9875520" cy="358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rgbClr val="002060"/>
                </a:solidFill>
              </a:rPr>
              <a:t>FIRE ALARM SYSTEM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E519F-2C2B-80F5-50DC-FF9F8B55C858}"/>
              </a:ext>
            </a:extLst>
          </p:cNvPr>
          <p:cNvSpPr/>
          <p:nvPr/>
        </p:nvSpPr>
        <p:spPr>
          <a:xfrm>
            <a:off x="7901419" y="3021891"/>
            <a:ext cx="720529" cy="307777"/>
          </a:xfrm>
          <a:prstGeom prst="rect">
            <a:avLst/>
          </a:prstGeom>
          <a:ln>
            <a:noFill/>
          </a:ln>
        </p:spPr>
        <p:txBody>
          <a:bodyPr wrap="square" lIns="0" rIns="0">
            <a:spAutoFit/>
          </a:bodyPr>
          <a:lstStyle/>
          <a:p>
            <a:pPr marL="0" marR="0" lvl="0" indent="0" algn="ctr" defTabSz="68394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Cloud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F4EDE-660B-8467-F756-0347EC83EB00}"/>
              </a:ext>
            </a:extLst>
          </p:cNvPr>
          <p:cNvSpPr txBox="1"/>
          <p:nvPr/>
        </p:nvSpPr>
        <p:spPr>
          <a:xfrm>
            <a:off x="4491051" y="1883117"/>
            <a:ext cx="4940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SCALABLE ANALOG/ADDRESSABLE FIRE ALARM SYSTEMS.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WIRED/WIRELESS DEVICES 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COMPLETE SOLUTION WITH DESIGN, SALES AND SERVICE.</a:t>
            </a:r>
          </a:p>
          <a:p>
            <a:endParaRPr lang="en-A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53B39C-B5E6-702B-1F40-4121A678A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796" y="1591659"/>
            <a:ext cx="2189408" cy="3476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D9565C-427D-6F3F-2EEC-E0686C285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109" y="770556"/>
            <a:ext cx="1671881" cy="11125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8265EB-556E-385E-B470-513DC484A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204" y="4701033"/>
            <a:ext cx="1581934" cy="16720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CA4A92-7403-B458-7563-728AFE5F5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612" y="4808088"/>
            <a:ext cx="1052187" cy="14474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470A15-12A2-CF00-F656-994D68FAE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163" y="4711617"/>
            <a:ext cx="2004687" cy="16403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0165EB-23A9-4C24-B4D2-A52BF821236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607" y="5881687"/>
            <a:ext cx="1647825" cy="58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8107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93074872"/>
              </p:ext>
            </p:extLst>
          </p:nvPr>
        </p:nvGraphicFramePr>
        <p:xfrm>
          <a:off x="995083" y="596152"/>
          <a:ext cx="10313894" cy="471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447242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5576</TotalTime>
  <Words>518</Words>
  <Application>Microsoft Office PowerPoint</Application>
  <PresentationFormat>Widescreen</PresentationFormat>
  <Paragraphs>126</Paragraphs>
  <Slides>15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Corbel</vt:lpstr>
      <vt:lpstr>Engravers MT</vt:lpstr>
      <vt:lpstr>Lucida Calligraphy</vt:lpstr>
      <vt:lpstr>Wingdings</vt:lpstr>
      <vt:lpstr>Basis</vt:lpstr>
      <vt:lpstr>ELV SYSTEMS AND DEVICES</vt:lpstr>
      <vt:lpstr>PowerPoint Presentation</vt:lpstr>
      <vt:lpstr>CENTRAL BATTERY EMERGENCY/ EXIT LIGHTING SYSTEMS</vt:lpstr>
      <vt:lpstr>CENTRAL BATTERY EMERGENCY/ EXIT LIGHTING SYSTEMS</vt:lpstr>
      <vt:lpstr>PowerPoint Presentation</vt:lpstr>
      <vt:lpstr>AC/HVAC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WISER  HOME AUTOMATION</dc:title>
  <dc:creator>Hurr Ali</dc:creator>
  <cp:lastModifiedBy>LUSTREPC5</cp:lastModifiedBy>
  <cp:revision>93</cp:revision>
  <dcterms:created xsi:type="dcterms:W3CDTF">2020-12-19T19:21:01Z</dcterms:created>
  <dcterms:modified xsi:type="dcterms:W3CDTF">2022-09-16T08:19:02Z</dcterms:modified>
</cp:coreProperties>
</file>